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88" r:id="rId4"/>
    <p:sldId id="296" r:id="rId5"/>
    <p:sldId id="289" r:id="rId6"/>
    <p:sldId id="290" r:id="rId7"/>
    <p:sldId id="287" r:id="rId8"/>
    <p:sldId id="297" r:id="rId9"/>
    <p:sldId id="294" r:id="rId10"/>
    <p:sldId id="29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445D7-EA74-429A-8F6F-A36102316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086158-9A4E-4E88-A5FA-ABA64D900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555245-0426-46EA-B67E-021465E9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CBA709-893D-4567-8C2A-842531FD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E18970-E778-4E7C-A4A8-DB88E1F6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05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0A9F7-4441-40E8-B620-343D3739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6C057C-7E01-4779-8775-63BF5CD4B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893004-6E0B-4B46-900B-65FCD25D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DCE67-8FF3-431D-8951-DFAA3489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A9BB88-1BF4-42C7-BC6A-B7A1E232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04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6DDF69-54A6-433D-9E92-A25E951C6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3B0353-3311-4E2B-85BA-9834D5966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011E1-3CEA-4CE0-9115-377B2914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1589A-28F1-43EE-871C-C26C24DC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B7006-EAEF-4E82-8AF9-2882F41A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31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6DB8-4203-4F42-83FE-2C7BC660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7C91A-B83A-46D1-B4FB-ED18B5AF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BC36E-31CD-4FBA-982E-14A11382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A2A72-E760-440B-BF23-0398C1C7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1BECF-FDE2-4AFA-BC8A-6554A293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40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2856-83C5-4633-B2B5-73C4141A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D1279-204E-47A6-A839-2CA38DB5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7FD116-CB65-47F5-B3D1-6183ECD6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3F78A9-C04F-48D3-8579-5FA9A0A6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F8F5F0-80C9-4B12-B83E-CA241A05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17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A3C76-B8CE-4E75-A560-87BE8B98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486F8-E7EC-44C1-ADC3-C3F907945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6872A0-12AC-4C3F-B17A-38747CF7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4490D-77B4-44E4-8445-5FC39437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104F29-C0A1-4E8D-AA77-DBE49F67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7648CA-775F-4800-8F40-3A5C3CAA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814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7B213-31B1-47BF-8F9A-151BC6CD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8934E1-3D15-4D45-81C3-D967B80F2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61465E-7776-4179-945D-F0FC3F808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5DA454-4014-4B4C-9D36-8BAF63174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5E6D7A-F7AF-4C88-95A3-4C13E4825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EB006E-720D-4129-851C-E393DD19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5F5B70-4673-4371-90C2-32B43C52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19CBD1-C67F-4237-AC2A-8940C821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610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51DB6-CA1B-4C81-8D47-28C55AD7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3CD192-0462-40CE-BE0F-E724F156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092615-122C-4FEE-8FA4-BE8CAC82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CB8242-CF75-43F0-8E0D-C22796F2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74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2C8B4D-C6B6-4BF9-A893-55B90C6E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49492A-D099-4FD9-AB22-75FF4084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3ECBBC-DBCB-46C0-B8EF-3AB2CDF0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1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8123-E67C-402D-A6C2-BE86E6EE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27380C-40DE-445B-B078-9F6176919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2A2C5E-0ED2-49D7-92C4-B80B1EAE6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DB8C26-5485-4E79-8F8C-2EB30D70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95DB19-B265-4D72-A967-3FD1B228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A3DE3C-CE8C-490B-97ED-1D8594D7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2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5F286-3D27-4665-9A60-C4DCAF6F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6DEA34-FE51-424F-AB89-F7EDA40B6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9C9C02-347E-4387-BBF9-687583BA5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EFC3A6-E8D7-4835-A2A4-D1EE83DE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3CFB4C-AECC-4BF1-9D37-5706A71C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E8D64-9BDA-40A6-8594-37FFF87A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707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534AA3-E09B-4482-B9E2-C211C960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0E18EF-A92B-48DC-94FD-FC7180464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FF1305-41FB-440B-B2EC-369C99DF1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D214-374B-43CE-8B9D-FE71DA8E30F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6099F-DAC3-4BA4-BFB1-B3260ECE6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79F5A-544C-4EA8-B90D-7AA9358D0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5A38-3F5C-4779-813A-86A0358590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57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76BFBDD-7C7A-074E-8E25-BE9F84F8B6BC}"/>
              </a:ext>
            </a:extLst>
          </p:cNvPr>
          <p:cNvSpPr/>
          <p:nvPr/>
        </p:nvSpPr>
        <p:spPr>
          <a:xfrm>
            <a:off x="140988" y="2530793"/>
            <a:ext cx="6059985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badi MT Condensed Extra Bold"/>
                <a:ea typeface="Arial Rounded MT Bold" charset="0"/>
                <a:cs typeface="Arial Rounded MT Bold" charset="0"/>
              </a:rPr>
              <a:t>Estrategia de Promoción del bienestar estudiantil Accidentalidad Escolar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36297A8-FAE5-A449-B98C-45ACDB84D71A}"/>
              </a:ext>
            </a:extLst>
          </p:cNvPr>
          <p:cNvSpPr/>
          <p:nvPr/>
        </p:nvSpPr>
        <p:spPr>
          <a:xfrm>
            <a:off x="6387210" y="5948554"/>
            <a:ext cx="845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2021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6AA9BB-EEF0-A346-B390-1AA9D162250B}"/>
              </a:ext>
            </a:extLst>
          </p:cNvPr>
          <p:cNvSpPr/>
          <p:nvPr/>
        </p:nvSpPr>
        <p:spPr>
          <a:xfrm>
            <a:off x="3291065" y="5425334"/>
            <a:ext cx="4213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Dirección de Bienestar Estudiantil</a:t>
            </a:r>
          </a:p>
        </p:txBody>
      </p:sp>
    </p:spTree>
    <p:extLst>
      <p:ext uri="{BB962C8B-B14F-4D97-AF65-F5344CB8AC3E}">
        <p14:creationId xmlns:p14="http://schemas.microsoft.com/office/powerpoint/2010/main" val="41050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7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7A434-98FD-164A-B4BB-03CA64A6C775}"/>
              </a:ext>
            </a:extLst>
          </p:cNvPr>
          <p:cNvSpPr txBox="1"/>
          <p:nvPr/>
        </p:nvSpPr>
        <p:spPr>
          <a:xfrm>
            <a:off x="842716" y="311295"/>
            <a:ext cx="9452467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/>
              </a:rPr>
              <a:t>Accidentalidad Escolar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938197-8409-3D4B-B03B-F79C1E739DC8}"/>
              </a:ext>
            </a:extLst>
          </p:cNvPr>
          <p:cNvCxnSpPr/>
          <p:nvPr/>
        </p:nvCxnSpPr>
        <p:spPr>
          <a:xfrm>
            <a:off x="842716" y="989212"/>
            <a:ext cx="8801100" cy="0"/>
          </a:xfrm>
          <a:prstGeom prst="line">
            <a:avLst/>
          </a:prstGeom>
          <a:ln w="25400">
            <a:solidFill>
              <a:schemeClr val="accent4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15CFB934-93C4-F34A-9C71-FF664F2E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13716-9878-4B4E-BF87-2F68F7B3F7F6}"/>
              </a:ext>
            </a:extLst>
          </p:cNvPr>
          <p:cNvSpPr/>
          <p:nvPr/>
        </p:nvSpPr>
        <p:spPr>
          <a:xfrm>
            <a:off x="842716" y="1202986"/>
            <a:ext cx="9452467" cy="509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C72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Acciones preventivas 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AutoNum type="arabicPeriod"/>
            </a:pPr>
            <a:r>
              <a:rPr lang="es-ES_tradnl" dirty="0">
                <a:solidFill>
                  <a:srgbClr val="2925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Formación en primer respondiente  para docentes y administrativos de las IED, en articulación : SED (direcciones de bienestar estudiantil y talento humano) y Secretaría Distrital de Salud.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AutoNum type="arabicPeriod"/>
            </a:pPr>
            <a:r>
              <a:rPr lang="es-ES_tradnl" dirty="0">
                <a:solidFill>
                  <a:srgbClr val="2925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Divulgación de la ruta de 10 pasos  para manejo de accidentes escolares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AutoNum type="arabicPeriod"/>
            </a:pPr>
            <a:r>
              <a:rPr lang="es-ES_tradnl" dirty="0">
                <a:solidFill>
                  <a:srgbClr val="2925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Materiales pedagógicos y piezas comunicativas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AutoNum type="arabicPeriod"/>
            </a:pPr>
            <a:endParaRPr lang="es-ES_tradnl" dirty="0">
              <a:solidFill>
                <a:srgbClr val="2925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C72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Acciones de aseguramiento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ES_tradnl" dirty="0">
                <a:solidFill>
                  <a:srgbClr val="2925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Cobertura a estudiantes con póliza personal en caso de accidente escolar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ES_tradnl" dirty="0">
                <a:solidFill>
                  <a:srgbClr val="2925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Cobertura con afiliación a la Aseguradora de Riesgos Laborales a estudiantes en procesos de formación técnica (básica secundaria y media), articulación con SENA y con CISCO</a:t>
            </a:r>
            <a:endParaRPr lang="es-CO" dirty="0">
              <a:solidFill>
                <a:srgbClr val="2925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es-ES_tradnl" dirty="0">
              <a:solidFill>
                <a:srgbClr val="2925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es-ES_tradnl" dirty="0">
              <a:solidFill>
                <a:srgbClr val="2925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7A434-98FD-164A-B4BB-03CA64A6C775}"/>
              </a:ext>
            </a:extLst>
          </p:cNvPr>
          <p:cNvSpPr txBox="1"/>
          <p:nvPr/>
        </p:nvSpPr>
        <p:spPr>
          <a:xfrm>
            <a:off x="517032" y="183660"/>
            <a:ext cx="9452467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/>
              </a:rPr>
              <a:t>Manejo de Accidentalidad Escolar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938197-8409-3D4B-B03B-F79C1E739DC8}"/>
              </a:ext>
            </a:extLst>
          </p:cNvPr>
          <p:cNvCxnSpPr/>
          <p:nvPr/>
        </p:nvCxnSpPr>
        <p:spPr>
          <a:xfrm>
            <a:off x="517032" y="817238"/>
            <a:ext cx="8801100" cy="0"/>
          </a:xfrm>
          <a:prstGeom prst="line">
            <a:avLst/>
          </a:prstGeom>
          <a:ln w="25400">
            <a:solidFill>
              <a:schemeClr val="accent4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15CFB934-93C4-F34A-9C71-FF664F2E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13716-9878-4B4E-BF87-2F68F7B3F7F6}"/>
              </a:ext>
            </a:extLst>
          </p:cNvPr>
          <p:cNvSpPr/>
          <p:nvPr/>
        </p:nvSpPr>
        <p:spPr>
          <a:xfrm>
            <a:off x="771278" y="906650"/>
            <a:ext cx="10787310" cy="578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C72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Ruta de 10 pasos 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s-CO" dirty="0"/>
              <a:t>Clasifique y evalúe el accidente de acuerdo con el tipo de urgencia.</a:t>
            </a:r>
          </a:p>
          <a:p>
            <a:pPr marL="342900" indent="-342900">
              <a:buAutoNum type="arabicPeriod"/>
            </a:pPr>
            <a:endParaRPr lang="es-CO" dirty="0"/>
          </a:p>
          <a:p>
            <a:r>
              <a:rPr lang="es-CO" dirty="0"/>
              <a:t> </a:t>
            </a:r>
          </a:p>
          <a:p>
            <a:r>
              <a:rPr lang="es-CO" dirty="0"/>
              <a:t>2. Si el estudiante no requiere atención en salud urgente, ejecute el procedimiento de primeros auxilios en atención básica.</a:t>
            </a:r>
          </a:p>
          <a:p>
            <a:endParaRPr lang="es-CO" dirty="0"/>
          </a:p>
          <a:p>
            <a:r>
              <a:rPr lang="es-CO" dirty="0"/>
              <a:t> </a:t>
            </a:r>
          </a:p>
          <a:p>
            <a:r>
              <a:rPr lang="es-CO" dirty="0"/>
              <a:t>3. Si el accidente requiere de atención urgente en salud, preste los primeros auxilios y active de inmediato la línea 123.   En esta línea el personal médico le indicará lo que debe de hacer y le impartirá todas las medidas e instrucciones adicionales a seguir, además le confirmará si debe esperar la ambulancia o si autoriza al Colegio para movilizar y transportar a él o la estudiante al centro de salud más cercano.</a:t>
            </a:r>
          </a:p>
          <a:p>
            <a:endParaRPr lang="es-CO" dirty="0"/>
          </a:p>
          <a:p>
            <a:r>
              <a:rPr lang="es-CO" dirty="0"/>
              <a:t> </a:t>
            </a:r>
          </a:p>
          <a:p>
            <a:r>
              <a:rPr lang="es-CO" dirty="0"/>
              <a:t>4. Llame al padre de familia o acudiente para que se presente en el lugar del accidente.</a:t>
            </a:r>
          </a:p>
          <a:p>
            <a:endParaRPr lang="es-CO" dirty="0"/>
          </a:p>
          <a:p>
            <a:r>
              <a:rPr lang="es-CO" dirty="0"/>
              <a:t> 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7A434-98FD-164A-B4BB-03CA64A6C775}"/>
              </a:ext>
            </a:extLst>
          </p:cNvPr>
          <p:cNvSpPr txBox="1"/>
          <p:nvPr/>
        </p:nvSpPr>
        <p:spPr>
          <a:xfrm>
            <a:off x="517032" y="183660"/>
            <a:ext cx="9452467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/>
              </a:rPr>
              <a:t>Manejo de Accidentalidad Escolar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938197-8409-3D4B-B03B-F79C1E739DC8}"/>
              </a:ext>
            </a:extLst>
          </p:cNvPr>
          <p:cNvCxnSpPr/>
          <p:nvPr/>
        </p:nvCxnSpPr>
        <p:spPr>
          <a:xfrm>
            <a:off x="517032" y="817238"/>
            <a:ext cx="8801100" cy="0"/>
          </a:xfrm>
          <a:prstGeom prst="line">
            <a:avLst/>
          </a:prstGeom>
          <a:ln w="25400">
            <a:solidFill>
              <a:schemeClr val="accent4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15CFB934-93C4-F34A-9C71-FF664F2E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13716-9878-4B4E-BF87-2F68F7B3F7F6}"/>
              </a:ext>
            </a:extLst>
          </p:cNvPr>
          <p:cNvSpPr/>
          <p:nvPr/>
        </p:nvSpPr>
        <p:spPr>
          <a:xfrm>
            <a:off x="771278" y="906650"/>
            <a:ext cx="10787310" cy="479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C72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Ruta de 10 pasos 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  <a:p>
            <a:r>
              <a:rPr lang="es-CO" dirty="0"/>
              <a:t>5. Solicite al padre de familia o acudiente la información del régimen de salud al que está afiliado el estudiante. Explíquele que de acuerdo con, la urgencia presentada y la condición de aseguramiento en salud, el estudiante va a ser llevado a un hospital o centro de salud (Institución Prestadora de Salud-IPS) pública o privada para garantizarle la atención en salud y su atención complementaria al Sistema de Seguridad Social en Salud al que este afiliado.</a:t>
            </a:r>
          </a:p>
          <a:p>
            <a:r>
              <a:rPr lang="es-CO" dirty="0"/>
              <a:t> </a:t>
            </a:r>
          </a:p>
          <a:p>
            <a:endParaRPr lang="es-CO" dirty="0"/>
          </a:p>
          <a:p>
            <a:r>
              <a:rPr lang="es-CO" dirty="0"/>
              <a:t>6. Si el padre de familia o acudiente no responde siga las instrucciones de la Línea 123.</a:t>
            </a:r>
          </a:p>
          <a:p>
            <a:endParaRPr lang="es-CO" dirty="0"/>
          </a:p>
          <a:p>
            <a:r>
              <a:rPr lang="es-CO" dirty="0"/>
              <a:t> </a:t>
            </a:r>
          </a:p>
          <a:p>
            <a:r>
              <a:rPr lang="es-CO" dirty="0"/>
              <a:t>7. A partir de la instrucción de la Línea 123 dirija al estudiante al Centro de Salud más cercano. El estudiante debe ser atendido sin necesidad de autorización de la SED o SDS en cualquier centro de atención de la red hospitalaria del distrito de acuerdo con la Ley Estatutaria de Salud No. 1751 de 2015.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7A434-98FD-164A-B4BB-03CA64A6C775}"/>
              </a:ext>
            </a:extLst>
          </p:cNvPr>
          <p:cNvSpPr txBox="1"/>
          <p:nvPr/>
        </p:nvSpPr>
        <p:spPr>
          <a:xfrm>
            <a:off x="517032" y="183660"/>
            <a:ext cx="9452467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/>
              </a:rPr>
              <a:t>Manejo de Accidentalidad Escolar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938197-8409-3D4B-B03B-F79C1E739DC8}"/>
              </a:ext>
            </a:extLst>
          </p:cNvPr>
          <p:cNvCxnSpPr/>
          <p:nvPr/>
        </p:nvCxnSpPr>
        <p:spPr>
          <a:xfrm>
            <a:off x="517032" y="702938"/>
            <a:ext cx="8801100" cy="0"/>
          </a:xfrm>
          <a:prstGeom prst="line">
            <a:avLst/>
          </a:prstGeom>
          <a:ln w="25400">
            <a:solidFill>
              <a:schemeClr val="accent4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15CFB934-93C4-F34A-9C71-FF664F2E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13716-9878-4B4E-BF87-2F68F7B3F7F6}"/>
              </a:ext>
            </a:extLst>
          </p:cNvPr>
          <p:cNvSpPr/>
          <p:nvPr/>
        </p:nvSpPr>
        <p:spPr>
          <a:xfrm>
            <a:off x="357188" y="814602"/>
            <a:ext cx="11644312" cy="536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  <a:p>
            <a:r>
              <a:rPr lang="es-CO" dirty="0"/>
              <a:t>8. Si el padre de familia o acudiente decide llevar al estudiante a un hospital o IPS Privada a la que está afiliado, para la atención de la urgencia, ésta institución deberá realizar el trámite correspondiente para el cobro de los copagos o gastos complementarios que se generen por el accidente escolar con cargo al padre o madre de familia y posteriormente la persona en mención, realizará el trámite que se encuentra en el documento denominado “Procedimiento para la atención de solicitudes de reembolso de gastos médicos, quirúrgicos y hospitalarios ante accidentes escolares”. 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9. Diligencie el acta de notificación del accidente, por medio de la cual se deja constancia que el padre de familia o acudiente fue informado de las indicaciones a seguir para aplicar el “Procedimiento para la atención de solicitudes de reembolso de gastos médicos, quirúrgicos y hospitalarios” derivados de la atención en salud del accidente escolar.</a:t>
            </a:r>
          </a:p>
          <a:p>
            <a:endParaRPr lang="es-CO" dirty="0"/>
          </a:p>
          <a:p>
            <a:r>
              <a:rPr lang="es-CO" dirty="0"/>
              <a:t> </a:t>
            </a:r>
          </a:p>
          <a:p>
            <a:r>
              <a:rPr lang="es-CO" dirty="0"/>
              <a:t>10.  Registre de manera inmediata todos los casos en el Sistema de Información de Alertas módulo Accidentalidad Escolar.</a:t>
            </a:r>
          </a:p>
          <a:p>
            <a:r>
              <a:rPr lang="es-CO" dirty="0"/>
              <a:t>Con este paso se entrega la responsabilidad del cuidado del estudiante al padre de familia o acudiente y centro de atención.</a:t>
            </a:r>
          </a:p>
          <a:p>
            <a:r>
              <a:rPr lang="es-CO" dirty="0"/>
              <a:t> </a:t>
            </a:r>
          </a:p>
          <a:p>
            <a:r>
              <a:rPr lang="es-CO" dirty="0"/>
              <a:t> 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7A434-98FD-164A-B4BB-03CA64A6C775}"/>
              </a:ext>
            </a:extLst>
          </p:cNvPr>
          <p:cNvSpPr txBox="1"/>
          <p:nvPr/>
        </p:nvSpPr>
        <p:spPr>
          <a:xfrm>
            <a:off x="1054099" y="583875"/>
            <a:ext cx="9452467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/>
              </a:rPr>
              <a:t>Atención de Accidentalidad Escolar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938197-8409-3D4B-B03B-F79C1E739DC8}"/>
              </a:ext>
            </a:extLst>
          </p:cNvPr>
          <p:cNvCxnSpPr/>
          <p:nvPr/>
        </p:nvCxnSpPr>
        <p:spPr>
          <a:xfrm>
            <a:off x="1168400" y="1218550"/>
            <a:ext cx="8801100" cy="0"/>
          </a:xfrm>
          <a:prstGeom prst="line">
            <a:avLst/>
          </a:prstGeom>
          <a:ln w="25400">
            <a:solidFill>
              <a:schemeClr val="accent4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15CFB934-93C4-F34A-9C71-FF664F2E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13716-9878-4B4E-BF87-2F68F7B3F7F6}"/>
              </a:ext>
            </a:extLst>
          </p:cNvPr>
          <p:cNvSpPr/>
          <p:nvPr/>
        </p:nvSpPr>
        <p:spPr>
          <a:xfrm>
            <a:off x="1168401" y="1378235"/>
            <a:ext cx="9754878" cy="5117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C72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Pasos afectación de póliza en caso de siniestro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AutoNum type="arabicPeriod"/>
            </a:pPr>
            <a:r>
              <a:rPr lang="es-CO" dirty="0"/>
              <a:t>Inmediatamente después de ocurrido el accidente, el colegio debe ponerse  en contacto con los padres o representantes legales del estudiante e infórmeles de lo ocurrido y seguir paso 2.  Si el accidente es en casa el acudiente debe seguir paso 2. </a:t>
            </a:r>
          </a:p>
          <a:p>
            <a:pPr marL="342900" indent="-342900" algn="just">
              <a:spcAft>
                <a:spcPts val="1000"/>
              </a:spcAft>
              <a:buAutoNum type="arabicPeriod"/>
            </a:pPr>
            <a:endParaRPr lang="es-CO" dirty="0"/>
          </a:p>
          <a:p>
            <a:pPr algn="just">
              <a:spcAft>
                <a:spcPts val="1000"/>
              </a:spcAft>
            </a:pPr>
            <a:r>
              <a:rPr lang="es-CO" dirty="0"/>
              <a:t>2. Ponerse  en contacto con el #533 opción 1 – 2 desde cualquier línea celular movistar, tigo o claro.</a:t>
            </a:r>
          </a:p>
          <a:p>
            <a:pPr algn="just">
              <a:spcAft>
                <a:spcPts val="1000"/>
              </a:spcAft>
            </a:pPr>
            <a:r>
              <a:rPr lang="es-CO" dirty="0"/>
              <a:t>    Desdes teléfono fijo al 3307000 opción 2 – 2 ,  informar sobre la ocurrencia del accidente y</a:t>
            </a:r>
          </a:p>
          <a:p>
            <a:pPr algn="just">
              <a:spcAft>
                <a:spcPts val="1000"/>
              </a:spcAft>
            </a:pPr>
            <a:r>
              <a:rPr lang="es-CO" dirty="0"/>
              <a:t>     solicitar indicaciones sobre la instiución médica que prestará los servicios al estudiante, </a:t>
            </a:r>
          </a:p>
          <a:p>
            <a:pPr algn="just">
              <a:spcAft>
                <a:spcPts val="1000"/>
              </a:spcAft>
            </a:pPr>
            <a:r>
              <a:rPr lang="es-CO" dirty="0"/>
              <a:t>     indicando que es estudiante del sistema de matrícula oficial.</a:t>
            </a:r>
          </a:p>
          <a:p>
            <a:pPr algn="just">
              <a:spcAft>
                <a:spcPts val="1000"/>
              </a:spcAft>
            </a:pPr>
            <a:endParaRPr lang="es-CO" dirty="0"/>
          </a:p>
          <a:p>
            <a:pPr algn="just">
              <a:spcAft>
                <a:spcPts val="100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CO" dirty="0"/>
              <a:t>El colegio debe realizar el reporte al módulo de accidentalidad escolar del Sistema de Alertas  </a:t>
            </a:r>
          </a:p>
          <a:p>
            <a:pPr algn="just">
              <a:spcAft>
                <a:spcPts val="1000"/>
              </a:spcAft>
            </a:pPr>
            <a:r>
              <a:rPr lang="es-CO" dirty="0"/>
              <a:t>     SED y los respectivos seguimientos.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7A434-98FD-164A-B4BB-03CA64A6C775}"/>
              </a:ext>
            </a:extLst>
          </p:cNvPr>
          <p:cNvSpPr txBox="1"/>
          <p:nvPr/>
        </p:nvSpPr>
        <p:spPr>
          <a:xfrm>
            <a:off x="1054099" y="583875"/>
            <a:ext cx="9452467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/>
              </a:rPr>
              <a:t>Atención de Accidentalidad Escolar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938197-8409-3D4B-B03B-F79C1E739DC8}"/>
              </a:ext>
            </a:extLst>
          </p:cNvPr>
          <p:cNvCxnSpPr/>
          <p:nvPr/>
        </p:nvCxnSpPr>
        <p:spPr>
          <a:xfrm>
            <a:off x="1168400" y="1218550"/>
            <a:ext cx="8801100" cy="0"/>
          </a:xfrm>
          <a:prstGeom prst="line">
            <a:avLst/>
          </a:prstGeom>
          <a:ln w="25400">
            <a:solidFill>
              <a:schemeClr val="accent4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15CFB934-93C4-F34A-9C71-FF664F2E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71EC44E-3876-E749-84E1-B22A23175C35}"/>
              </a:ext>
            </a:extLst>
          </p:cNvPr>
          <p:cNvSpPr/>
          <p:nvPr/>
        </p:nvSpPr>
        <p:spPr>
          <a:xfrm>
            <a:off x="1294843" y="1399891"/>
            <a:ext cx="8548214" cy="4260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3040">
              <a:lnSpc>
                <a:spcPct val="110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C72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Trámite para reembolso de gastos médicos por siniestro</a:t>
            </a:r>
          </a:p>
          <a:p>
            <a:pPr marR="193040">
              <a:lnSpc>
                <a:spcPct val="110000"/>
              </a:lnSpc>
              <a:spcAft>
                <a:spcPts val="1000"/>
              </a:spcAft>
            </a:pP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es-CO" dirty="0"/>
              <a:t>Fotocopia del documento de identidad del estudiante y del padre o representante legal. </a:t>
            </a:r>
          </a:p>
          <a:p>
            <a:pPr marL="355600" indent="-355600">
              <a:lnSpc>
                <a:spcPct val="120000"/>
              </a:lnSpc>
              <a:spcAft>
                <a:spcPts val="600"/>
              </a:spcAft>
              <a:buAutoNum type="arabicPeriod"/>
            </a:pPr>
            <a:endParaRPr lang="es-CO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AutoNum type="arabicPeriod" startAt="2"/>
            </a:pPr>
            <a:r>
              <a:rPr lang="es-CO" dirty="0"/>
              <a:t>Fotocopia legible y sin enmendaduras del registro civil de nacimiento del menor.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AutoNum type="arabicPeriod" startAt="2"/>
            </a:pPr>
            <a:endParaRPr lang="es-CO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AutoNum type="arabicPeriod" startAt="2"/>
            </a:pPr>
            <a:r>
              <a:rPr lang="es-CO" dirty="0"/>
              <a:t>Fotocopia de las factura o soportes de pago de los gastos médicos incurridos.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AutoNum type="arabicPeriod" startAt="2"/>
            </a:pPr>
            <a:endParaRPr lang="es-CO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AutoNum type="arabicPeriod" startAt="2"/>
            </a:pPr>
            <a:r>
              <a:rPr lang="es-CO" dirty="0"/>
              <a:t>Formato de alerta de accidentalidad o acta de notificación de accidentes del colegio.</a:t>
            </a:r>
          </a:p>
        </p:txBody>
      </p:sp>
    </p:spTree>
    <p:extLst>
      <p:ext uri="{BB962C8B-B14F-4D97-AF65-F5344CB8AC3E}">
        <p14:creationId xmlns:p14="http://schemas.microsoft.com/office/powerpoint/2010/main" val="42751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7A434-98FD-164A-B4BB-03CA64A6C775}"/>
              </a:ext>
            </a:extLst>
          </p:cNvPr>
          <p:cNvSpPr txBox="1"/>
          <p:nvPr/>
        </p:nvSpPr>
        <p:spPr>
          <a:xfrm>
            <a:off x="1054099" y="583875"/>
            <a:ext cx="9452467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/>
              </a:rPr>
              <a:t>Atención de Accidentalidad Escolar 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938197-8409-3D4B-B03B-F79C1E739DC8}"/>
              </a:ext>
            </a:extLst>
          </p:cNvPr>
          <p:cNvCxnSpPr/>
          <p:nvPr/>
        </p:nvCxnSpPr>
        <p:spPr>
          <a:xfrm>
            <a:off x="1168400" y="1218550"/>
            <a:ext cx="8801100" cy="0"/>
          </a:xfrm>
          <a:prstGeom prst="line">
            <a:avLst/>
          </a:prstGeom>
          <a:ln w="25400">
            <a:solidFill>
              <a:schemeClr val="accent4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15CFB934-93C4-F34A-9C71-FF664F2E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71EC44E-3876-E749-84E1-B22A23175C35}"/>
              </a:ext>
            </a:extLst>
          </p:cNvPr>
          <p:cNvSpPr/>
          <p:nvPr/>
        </p:nvSpPr>
        <p:spPr>
          <a:xfrm>
            <a:off x="1294843" y="1399891"/>
            <a:ext cx="8548214" cy="4106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3040">
              <a:lnSpc>
                <a:spcPct val="110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C72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Trámite para reembolso de gastos médicos por siniestro</a:t>
            </a:r>
          </a:p>
          <a:p>
            <a:pPr marR="193040">
              <a:lnSpc>
                <a:spcPct val="110000"/>
              </a:lnSpc>
              <a:spcAft>
                <a:spcPts val="1000"/>
              </a:spcAft>
            </a:pP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CO" dirty="0"/>
              <a:t>5. Copia de la certificación bancaria. (En caso de no contar con cuenta bancaria el     reclamante deberá diligenciar y firma la carta de autorización de pago en el Banco De Bogotá).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AutoNum type="arabicPeriod" startAt="2"/>
            </a:pPr>
            <a:endParaRPr lang="es-CO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CO" dirty="0"/>
              <a:t>6. Formato de solicitud de reclamación.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AutoNum type="arabicPeriod" startAt="2"/>
            </a:pPr>
            <a:endParaRPr lang="es-CO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CO" dirty="0"/>
              <a:t>7. Si los gastos médicos incurridos superan $1’000.000, debe adjuntar el Formulario de    solicitud de vinculación de clientes – SARLAFT.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4767A434-98FD-164A-B4BB-03CA64A6C775}"/>
              </a:ext>
            </a:extLst>
          </p:cNvPr>
          <p:cNvSpPr txBox="1"/>
          <p:nvPr/>
        </p:nvSpPr>
        <p:spPr>
          <a:xfrm>
            <a:off x="1054099" y="583875"/>
            <a:ext cx="8801099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/>
              </a:rPr>
              <a:t>Contactos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938197-8409-3D4B-B03B-F79C1E739DC8}"/>
              </a:ext>
            </a:extLst>
          </p:cNvPr>
          <p:cNvCxnSpPr/>
          <p:nvPr/>
        </p:nvCxnSpPr>
        <p:spPr>
          <a:xfrm>
            <a:off x="1168400" y="1218550"/>
            <a:ext cx="8801100" cy="0"/>
          </a:xfrm>
          <a:prstGeom prst="line">
            <a:avLst/>
          </a:prstGeom>
          <a:ln w="25400">
            <a:solidFill>
              <a:schemeClr val="accent4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15CFB934-93C4-F34A-9C71-FF664F2E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65991"/>
            <a:ext cx="12192000" cy="166533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3AF2981-4652-0842-91E7-C251BAF6FFA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09CB926-13EB-1044-99AA-93A912B84B90}"/>
              </a:ext>
            </a:extLst>
          </p:cNvPr>
          <p:cNvSpPr/>
          <p:nvPr/>
        </p:nvSpPr>
        <p:spPr>
          <a:xfrm>
            <a:off x="1007385" y="3139864"/>
            <a:ext cx="1850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solidFill>
                  <a:srgbClr val="444444"/>
                </a:solidFill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4D5B207-335D-420F-B9CC-09F014478D2E}"/>
              </a:ext>
            </a:extLst>
          </p:cNvPr>
          <p:cNvSpPr txBox="1"/>
          <p:nvPr/>
        </p:nvSpPr>
        <p:spPr>
          <a:xfrm>
            <a:off x="1054099" y="3992252"/>
            <a:ext cx="6096000" cy="102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s-MX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MX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malvaradoc@educacionbogota.gov.co</a:t>
            </a:r>
            <a:endParaRPr lang="es-CO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3F0E33B-414A-473A-B782-D5E538843E95}"/>
              </a:ext>
            </a:extLst>
          </p:cNvPr>
          <p:cNvSpPr/>
          <p:nvPr/>
        </p:nvSpPr>
        <p:spPr>
          <a:xfrm>
            <a:off x="927950" y="2324758"/>
            <a:ext cx="1009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MIGUEL ANGEL ALVARADO CORTES</a:t>
            </a:r>
          </a:p>
        </p:txBody>
      </p:sp>
    </p:spTree>
    <p:extLst>
      <p:ext uri="{BB962C8B-B14F-4D97-AF65-F5344CB8AC3E}">
        <p14:creationId xmlns:p14="http://schemas.microsoft.com/office/powerpoint/2010/main" val="3788235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945</Words>
  <Application>Microsoft Office PowerPoint</Application>
  <PresentationFormat>Panorámica</PresentationFormat>
  <Paragraphs>84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 MT Condensed Extra Bold</vt:lpstr>
      <vt:lpstr>Abadi MT Condensed Light</vt:lpstr>
      <vt:lpstr>Arial</vt:lpstr>
      <vt:lpstr>Calibri</vt:lpstr>
      <vt:lpstr>Calibri Light</vt:lpstr>
      <vt:lpstr>Times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ALVARADO CORTES</dc:creator>
  <cp:lastModifiedBy>MIGUEL ANGEL ALVARADO CORTES</cp:lastModifiedBy>
  <cp:revision>8</cp:revision>
  <dcterms:created xsi:type="dcterms:W3CDTF">2021-05-13T16:59:31Z</dcterms:created>
  <dcterms:modified xsi:type="dcterms:W3CDTF">2021-05-14T14:42:00Z</dcterms:modified>
</cp:coreProperties>
</file>