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80" r:id="rId6"/>
    <p:sldId id="279" r:id="rId7"/>
    <p:sldId id="281" r:id="rId8"/>
    <p:sldId id="277" r:id="rId9"/>
    <p:sldId id="284" r:id="rId10"/>
    <p:sldId id="264" r:id="rId11"/>
    <p:sldId id="282" r:id="rId12"/>
    <p:sldId id="283" r:id="rId13"/>
    <p:sldId id="286" r:id="rId14"/>
    <p:sldId id="265" r:id="rId15"/>
    <p:sldId id="269" r:id="rId16"/>
    <p:sldId id="268" r:id="rId17"/>
    <p:sldId id="270" r:id="rId18"/>
    <p:sldId id="271" r:id="rId19"/>
    <p:sldId id="272" r:id="rId20"/>
    <p:sldId id="274" r:id="rId21"/>
    <p:sldId id="275" r:id="rId22"/>
    <p:sldId id="276" r:id="rId23"/>
    <p:sldId id="263" r:id="rId24"/>
    <p:sldId id="285" r:id="rId25"/>
    <p:sldId id="258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dy Nathaly Sanchez Ricon" initials="LNSR" lastIdx="3" clrIdx="0">
    <p:extLst>
      <p:ext uri="{19B8F6BF-5375-455C-9EA6-DF929625EA0E}">
        <p15:presenceInfo xmlns:p15="http://schemas.microsoft.com/office/powerpoint/2012/main" userId="Leidy Nathaly Sanchez Ric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47" autoAdjust="0"/>
    <p:restoredTop sz="92346" autoAdjust="0"/>
  </p:normalViewPr>
  <p:slideViewPr>
    <p:cSldViewPr snapToGrid="0" snapToObjects="1">
      <p:cViewPr varScale="1">
        <p:scale>
          <a:sx n="68" d="100"/>
          <a:sy n="68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FC55-3DE7-4657-98E3-27D045549C74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B55C6-3569-4620-BF51-54E65992D8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65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B55C6-3569-4620-BF51-54E65992D8D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511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17/07/2021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277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76BFBDD-7C7A-074E-8E25-BE9F84F8B6BC}"/>
              </a:ext>
            </a:extLst>
          </p:cNvPr>
          <p:cNvSpPr/>
          <p:nvPr/>
        </p:nvSpPr>
        <p:spPr>
          <a:xfrm>
            <a:off x="-838214" y="2019490"/>
            <a:ext cx="6783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BRIGADA</a:t>
            </a:r>
          </a:p>
          <a:p>
            <a:pPr algn="ctr"/>
            <a:r>
              <a:rPr lang="es-ES" sz="7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 DE EMERGENCIA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36297A8-FAE5-A449-B98C-45ACDB84D71A}"/>
              </a:ext>
            </a:extLst>
          </p:cNvPr>
          <p:cNvSpPr/>
          <p:nvPr/>
        </p:nvSpPr>
        <p:spPr>
          <a:xfrm>
            <a:off x="-100710" y="5560759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JULIO 6 DE 2021</a:t>
            </a:r>
          </a:p>
        </p:txBody>
      </p:sp>
    </p:spTree>
    <p:extLst>
      <p:ext uri="{BB962C8B-B14F-4D97-AF65-F5344CB8AC3E}">
        <p14:creationId xmlns:p14="http://schemas.microsoft.com/office/powerpoint/2010/main" val="24206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100" y="711200"/>
            <a:ext cx="4432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CLASES DE BRIGADA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95322"/>
            <a:ext cx="12192000" cy="16653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21505" y="1745595"/>
            <a:ext cx="61435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/>
              <a:t>BRIGADAS INCIPIENTES</a:t>
            </a:r>
          </a:p>
          <a:p>
            <a:pPr algn="just"/>
            <a:r>
              <a:rPr lang="es-CO" sz="2000" dirty="0"/>
              <a:t>Constituida por empleados o trabajadores voluntarios de diversa áreas de la empresa, quienes son los encargados de generar una respuesta de control inicial, mientras llegan los organismos de socorro.</a:t>
            </a:r>
          </a:p>
          <a:p>
            <a:pPr algn="just"/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BRIGADA ESTRUCTURAL</a:t>
            </a:r>
          </a:p>
          <a:p>
            <a:pPr algn="just"/>
            <a:r>
              <a:rPr lang="es-CO" sz="2000" dirty="0"/>
              <a:t>Integrado por personal contratado exclusivamente para trabajar en la brigada y cuyas funciones están referidas a esta actividad.</a:t>
            </a:r>
          </a:p>
          <a:p>
            <a:pPr algn="just"/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BRIGADA MIXTA</a:t>
            </a:r>
          </a:p>
          <a:p>
            <a:pPr algn="just"/>
            <a:r>
              <a:rPr lang="es-CO" sz="2000" dirty="0"/>
              <a:t>Integrada en forma combinada, tanto con personal voluntario como por personal contratado para tal fin.</a:t>
            </a:r>
          </a:p>
        </p:txBody>
      </p:sp>
      <p:pic>
        <p:nvPicPr>
          <p:cNvPr id="4098" name="Picture 2" descr="Brigadas de emergencia – Prevencion, Emergencias y Practicas Sustentables.">
            <a:extLst>
              <a:ext uri="{FF2B5EF4-FFF2-40B4-BE49-F238E27FC236}">
                <a16:creationId xmlns:a16="http://schemas.microsoft.com/office/drawing/2014/main" id="{370BEEAF-1E6F-42C2-B9DD-4226B7F65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13267"/>
          <a:stretch/>
        </p:blipFill>
        <p:spPr bwMode="auto">
          <a:xfrm>
            <a:off x="7329488" y="2307760"/>
            <a:ext cx="4275300" cy="24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4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100" y="711200"/>
            <a:ext cx="85482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COMPOSICIÓN DE LA BRIGADA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95322"/>
            <a:ext cx="12192000" cy="16653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56748" y="2518283"/>
            <a:ext cx="58928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Grupo de prevención y control de incendios.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Grupo de evacuación y rescate.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Grupo de primeros auxilios.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Grupo PRIMAT.</a:t>
            </a:r>
            <a:endParaRPr lang="es-CO" sz="2000" dirty="0"/>
          </a:p>
        </p:txBody>
      </p:sp>
      <p:pic>
        <p:nvPicPr>
          <p:cNvPr id="2052" name="Picture 4" descr="Brigadas de Emergencia - Soluciones y Sistemas Guatemala">
            <a:extLst>
              <a:ext uri="{FF2B5EF4-FFF2-40B4-BE49-F238E27FC236}">
                <a16:creationId xmlns:a16="http://schemas.microsoft.com/office/drawing/2014/main" id="{D22B560B-DED3-4E4C-B377-1BA7075D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2" y="2743628"/>
            <a:ext cx="4934679" cy="17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8" y="614886"/>
            <a:ext cx="93435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GENERALES BRIGADAS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476837" y="2109385"/>
            <a:ext cx="73588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Responder ante la ocurrencia de cualquier evento real o simulacro en las instalaciones de la empresa, actuando de acuerdo con el plan de emergencia que se haya elaborado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Adquirir conocimientos, capacidad técnica y el entrenamiento adecuado en aspectos de primeros auxilios, combate y control de incendios, evacuación rescate y salvamento.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Actuar en forma permanente en función de la eliminación o el control de los factores de riesgo existente en la empresa y que puedan generar accidentes de trabajo o enfermedades profesionales.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27050"/>
            <a:ext cx="12192000" cy="1665337"/>
          </a:xfrm>
          <a:prstGeom prst="rect">
            <a:avLst/>
          </a:prstGeom>
        </p:spPr>
      </p:pic>
      <p:pic>
        <p:nvPicPr>
          <p:cNvPr id="5124" name="Picture 4" descr="PLAN DE EMERGENCIA : CARGOS DE LAS BRIGADAS PARA LOS PUNTOS DE VENTA">
            <a:extLst>
              <a:ext uri="{FF2B5EF4-FFF2-40B4-BE49-F238E27FC236}">
                <a16:creationId xmlns:a16="http://schemas.microsoft.com/office/drawing/2014/main" id="{32FC4AA2-06E6-4147-BC89-C477FC95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9" y="2109385"/>
            <a:ext cx="3017186" cy="30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4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8" y="614886"/>
            <a:ext cx="93435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GENERALES BRIGADAS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476837" y="1687354"/>
            <a:ext cx="7250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Orientaciones para organización durante y después de la emergencia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Realización de tareas rutinarias (inspecciones)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Inspección de equipos: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Extintores y botiquines cada mes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Camillas cada 2 meses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Gabinetes cada 4 meses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Socializar plan de emergencias.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Realizar los guiones de simulacros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Evaluar los simulacros.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27050"/>
            <a:ext cx="12192000" cy="1665337"/>
          </a:xfrm>
          <a:prstGeom prst="rect">
            <a:avLst/>
          </a:prstGeom>
        </p:spPr>
      </p:pic>
      <p:pic>
        <p:nvPicPr>
          <p:cNvPr id="2052" name="Picture 4" descr="Funciones de Brigada Primeros Auxilios">
            <a:extLst>
              <a:ext uri="{FF2B5EF4-FFF2-40B4-BE49-F238E27FC236}">
                <a16:creationId xmlns:a16="http://schemas.microsoft.com/office/drawing/2014/main" id="{EEB62F96-7682-4A66-BDF5-0169F8AC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60" y="2884797"/>
            <a:ext cx="3993513" cy="22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7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786422" y="292327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CONTRA INCENDIOS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492370" y="1798414"/>
            <a:ext cx="61757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ANTES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Recibe capacitación y se actualiza periódicamente, sobre prevención de emergencias y extinción de incendios incipientes.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Reconoce los recursos necesarios para la detección y extinción de incendios.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Atiende y revisa la detección de posibles focos de incendio.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 Se contacta con la Estación de Bomberos del municipio o localidad. Importante </a:t>
            </a:r>
            <a:r>
              <a:rPr lang="es-CO" sz="2000" dirty="0"/>
              <a:t>conocer los organismos de socorro de la localidad</a:t>
            </a:r>
            <a:r>
              <a:rPr lang="es-MX" sz="2000" dirty="0"/>
              <a:t> </a:t>
            </a: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98914"/>
            <a:ext cx="12192000" cy="1665337"/>
          </a:xfrm>
          <a:prstGeom prst="rect">
            <a:avLst/>
          </a:prstGeom>
        </p:spPr>
      </p:pic>
      <p:pic>
        <p:nvPicPr>
          <p:cNvPr id="7172" name="Picture 4" descr="Que hacer antes, durante y después de un incendio. - Segured">
            <a:extLst>
              <a:ext uri="{FF2B5EF4-FFF2-40B4-BE49-F238E27FC236}">
                <a16:creationId xmlns:a16="http://schemas.microsoft.com/office/drawing/2014/main" id="{69723A79-DD0F-4613-A6B4-E792F33C7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17213" r="2002" b="57102"/>
          <a:stretch/>
        </p:blipFill>
        <p:spPr bwMode="auto">
          <a:xfrm>
            <a:off x="6977575" y="2717025"/>
            <a:ext cx="4970917" cy="21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9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203231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CONTRA INCENDIOS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477920" y="1767152"/>
            <a:ext cx="5618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DURANTE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Atiende el incendio para su extinción o contención.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Evalúa la situación y la necesidad de realizar una evacuación parcial o total, y comunica el estado al coordinador del comité para la gestión del riesgo.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Solicita los recursos necesarios para la atención de la emergencia.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En caso de ser auxiliados por entidades de apoyo externo, entrega una clara descripción de la evolución de la emergencia</a:t>
            </a: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8196" name="Picture 4" descr="Que hacer antes, durante y después de un incendio. - Segured">
            <a:extLst>
              <a:ext uri="{FF2B5EF4-FFF2-40B4-BE49-F238E27FC236}">
                <a16:creationId xmlns:a16="http://schemas.microsoft.com/office/drawing/2014/main" id="{2285115C-48E5-4D10-BD14-984247F27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7" b="26571"/>
          <a:stretch/>
        </p:blipFill>
        <p:spPr bwMode="auto">
          <a:xfrm>
            <a:off x="6528571" y="2584174"/>
            <a:ext cx="5023212" cy="22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6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303237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CONTRA INCENDIOS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320842" y="1857954"/>
            <a:ext cx="577515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DESPUÉS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Entrega información a entidades de apoyo cuando llegan al lugar.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Confirma conteo de personas evacuadas e informa a entidades de rescate en caso de faltantes.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La persona encargada entrega planos de la sede o los pisos afectados a las entidades de apoyo.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Solicita al coordinador apoyo externo (ambulancia y hospital) en caso necesario.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Informa sobre estado de los heridos a los organismos de socorro y lleva registro de este y de los traslados.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s-MX" sz="20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-123010" y="5233389"/>
            <a:ext cx="12192000" cy="1665337"/>
          </a:xfrm>
          <a:prstGeom prst="rect">
            <a:avLst/>
          </a:prstGeom>
        </p:spPr>
      </p:pic>
      <p:pic>
        <p:nvPicPr>
          <p:cNvPr id="9220" name="Picture 4" descr="Que hacer antes, durante y después de un incendio. - Segured">
            <a:extLst>
              <a:ext uri="{FF2B5EF4-FFF2-40B4-BE49-F238E27FC236}">
                <a16:creationId xmlns:a16="http://schemas.microsoft.com/office/drawing/2014/main" id="{437C265B-206B-4CC6-8EF2-B750F6277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8"/>
          <a:stretch/>
        </p:blipFill>
        <p:spPr bwMode="auto">
          <a:xfrm>
            <a:off x="6455976" y="2610678"/>
            <a:ext cx="5195739" cy="2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0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359795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EVACUACIÓN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529533" y="1532455"/>
            <a:ext cx="52382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ANTES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Recibe capacitación y se actualiza periódicamente, sobre evacuación y rescate.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Desarrolla, revisa y actualiza el plan de evacuación.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Identifica la señalización de la institución: recursos, ruta de evacuación y punto de encuentro seguros.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Revisa y despeja las rutas de evacuación continuamente.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Realiza simulacros de evacuación de la institución periódicamente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-123010" y="5233389"/>
            <a:ext cx="12192000" cy="1665337"/>
          </a:xfrm>
          <a:prstGeom prst="rect">
            <a:avLst/>
          </a:prstGeom>
        </p:spPr>
      </p:pic>
      <p:pic>
        <p:nvPicPr>
          <p:cNvPr id="10244" name="Picture 4" descr="SismoEcuador I ¿Qué hacer antes durante y después ante un sismo o  terremoto? #EcuadorLis… | Higiene y seguridad en el trabajo, Tips de  seguridad, Salud y seguridad">
            <a:extLst>
              <a:ext uri="{FF2B5EF4-FFF2-40B4-BE49-F238E27FC236}">
                <a16:creationId xmlns:a16="http://schemas.microsoft.com/office/drawing/2014/main" id="{54BA25DE-805B-4F5D-B9C8-7FF845501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 b="58067"/>
          <a:stretch/>
        </p:blipFill>
        <p:spPr bwMode="auto">
          <a:xfrm>
            <a:off x="5655758" y="2438401"/>
            <a:ext cx="5831661" cy="19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3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361956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EVACUACIÓN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465221" y="2268974"/>
            <a:ext cx="48356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DURANTE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Orienta a las personas por las rutas de evacuación y apoya el rescate (recuerde que si el evento es un sismo, durante es protegerse y después es evacuar).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Se asegura que nadie ingrese o retorne a la edificación. </a:t>
            </a:r>
          </a:p>
          <a:p>
            <a:pPr algn="just">
              <a:spcBef>
                <a:spcPct val="50000"/>
              </a:spcBef>
            </a:pPr>
            <a:endParaRPr lang="es-MX" sz="20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-123010" y="5233389"/>
            <a:ext cx="12192000" cy="1665337"/>
          </a:xfrm>
          <a:prstGeom prst="rect">
            <a:avLst/>
          </a:prstGeom>
        </p:spPr>
      </p:pic>
      <p:pic>
        <p:nvPicPr>
          <p:cNvPr id="11266" name="Picture 2" descr="SismoEcuador I ¿Qué hacer antes durante y después ante un sismo o  terremoto? #EcuadorLis… | Higiene y seguridad en el trabajo, Tips de  seguridad, Salud y seguridad">
            <a:extLst>
              <a:ext uri="{FF2B5EF4-FFF2-40B4-BE49-F238E27FC236}">
                <a16:creationId xmlns:a16="http://schemas.microsoft.com/office/drawing/2014/main" id="{825892C9-1CEA-4214-94E0-A2CCE4787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 b="33785"/>
          <a:stretch/>
        </p:blipFill>
        <p:spPr bwMode="auto">
          <a:xfrm>
            <a:off x="5397541" y="2423274"/>
            <a:ext cx="5867360" cy="20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3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361956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EVACUACIÓN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513347" y="2019912"/>
            <a:ext cx="48140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DESPUÉS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Desconecta electricidad, agua, gas, informando sobre averías.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Recopila la información dada por los coordinadores de evacuación.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Orienta el reingreso seguro a las instalaciones del colegio, cuando ha pasado la emergencia.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Está alerta ante posteriores eventos o réplicas.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-123010" y="5233389"/>
            <a:ext cx="12192000" cy="1665337"/>
          </a:xfrm>
          <a:prstGeom prst="rect">
            <a:avLst/>
          </a:prstGeom>
        </p:spPr>
      </p:pic>
      <p:pic>
        <p:nvPicPr>
          <p:cNvPr id="12290" name="Picture 2" descr="SismoEcuador I ¿Qué hacer antes durante y después ante un sismo o  terremoto? #EcuadorLis… | Higiene y seguridad en el trabajo, Tips de  seguridad, Salud y seguridad">
            <a:extLst>
              <a:ext uri="{FF2B5EF4-FFF2-40B4-BE49-F238E27FC236}">
                <a16:creationId xmlns:a16="http://schemas.microsoft.com/office/drawing/2014/main" id="{E6EBFAA8-DD03-452B-8210-9BED21DFE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4" b="9243"/>
          <a:stretch/>
        </p:blipFill>
        <p:spPr bwMode="auto">
          <a:xfrm>
            <a:off x="5566575" y="2799581"/>
            <a:ext cx="5698326" cy="19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6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CONCEPTOS BÁSICOS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58090" y="2498020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cs typeface="Arial" panose="020B0604020202020204" pitchFamily="34" charset="0"/>
              </a:rPr>
              <a:t>Urgencia: Es todo evento que altera el curso normal en la vida de una sola persona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54100" y="3733938"/>
            <a:ext cx="443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/>
              <a:t>Emergencia: Es todo estado de perturbación que pueda poner en peligro, de forma parcial o total, la estabilidad social, la infraestructura física (bienes y servicios), la salud de la población o el ambiente. </a:t>
            </a:r>
            <a:endParaRPr lang="es-ES_tradnl" sz="2000" dirty="0">
              <a:cs typeface="Arial" panose="020B0604020202020204" pitchFamily="34" charset="0"/>
            </a:endParaRPr>
          </a:p>
        </p:txBody>
      </p:sp>
      <p:pic>
        <p:nvPicPr>
          <p:cNvPr id="1026" name="Picture 2" descr="Objetivos de los entrenamientos de brigadas de emergencia - ElSiglo">
            <a:extLst>
              <a:ext uri="{FF2B5EF4-FFF2-40B4-BE49-F238E27FC236}">
                <a16:creationId xmlns:a16="http://schemas.microsoft.com/office/drawing/2014/main" id="{3747523C-FC3F-44BD-B4E7-FE370CD6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367651"/>
            <a:ext cx="6299806" cy="27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1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324667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PRIMEROS AUXILIOS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641683" y="2268974"/>
            <a:ext cx="52003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ANTES </a:t>
            </a:r>
          </a:p>
          <a:p>
            <a:pPr algn="just">
              <a:spcBef>
                <a:spcPct val="50000"/>
              </a:spcBef>
            </a:pPr>
            <a:r>
              <a:rPr lang="es-MX" sz="2000" dirty="0"/>
              <a:t>Recibe capacitación y se actualiza periódicamente, sobre primeros auxilios. </a:t>
            </a:r>
          </a:p>
          <a:p>
            <a:pPr algn="just">
              <a:spcBef>
                <a:spcPct val="50000"/>
              </a:spcBef>
            </a:pPr>
            <a:endParaRPr lang="es-MX" sz="2000" dirty="0"/>
          </a:p>
          <a:p>
            <a:pPr algn="just">
              <a:spcBef>
                <a:spcPct val="50000"/>
              </a:spcBef>
            </a:pPr>
            <a:r>
              <a:rPr lang="es-MX" sz="2000" dirty="0"/>
              <a:t>Organiza el botiquín.</a:t>
            </a:r>
          </a:p>
          <a:p>
            <a:pPr algn="just">
              <a:spcBef>
                <a:spcPct val="50000"/>
              </a:spcBef>
            </a:pPr>
            <a:r>
              <a:rPr lang="es-MX" sz="2000" dirty="0"/>
              <a:t>Revisa continuamente el botiquín y las fechas de expiración de sus elementos, solicitando al coordinador los elementos necesarios 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-123010" y="5233389"/>
            <a:ext cx="12192000" cy="1665337"/>
          </a:xfrm>
          <a:prstGeom prst="rect">
            <a:avLst/>
          </a:prstGeom>
        </p:spPr>
      </p:pic>
      <p:pic>
        <p:nvPicPr>
          <p:cNvPr id="13314" name="Picture 2" descr="Cómo preparar a su familia para un desastre natural - HealthyChildren.org">
            <a:extLst>
              <a:ext uri="{FF2B5EF4-FFF2-40B4-BE49-F238E27FC236}">
                <a16:creationId xmlns:a16="http://schemas.microsoft.com/office/drawing/2014/main" id="{D75A7073-FC66-40E4-8B60-84A11F9F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4194"/>
            <a:ext cx="571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3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256289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PRIMEROS AUXILIOS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927099" y="2268974"/>
            <a:ext cx="43667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DURANTE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Realiza la valoración inicial de heridos.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Traslada en forma segura a los heridos hacia el ACV.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Realiza la estabilización y atención inicial de heridos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-123010" y="5233389"/>
            <a:ext cx="12192000" cy="1665337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8A949FD6-14CA-4976-900C-4F5FC2A79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7245" r="5714" b="16172"/>
          <a:stretch/>
        </p:blipFill>
        <p:spPr bwMode="auto">
          <a:xfrm>
            <a:off x="5775157" y="2268974"/>
            <a:ext cx="5489743" cy="26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0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361956"/>
            <a:ext cx="9343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 LA BRIGADA PRIMEROS AUXILIOS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927099" y="2268974"/>
            <a:ext cx="409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 dirty="0"/>
              <a:t>DESPUÉS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Solicita al coordinador apoyo externo (ambulancia y hospital) en caso necesario. 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000" dirty="0"/>
              <a:t>Informa sobre estado de los heridos a los organismos de socorro y lleva registro de este y de los traslados.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-123010" y="5233389"/>
            <a:ext cx="12192000" cy="1665337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0EB5AD28-2BA2-425B-9D9C-B19B8813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29" y="1953503"/>
            <a:ext cx="5983077" cy="29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5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MARCO LEGAL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484595" y="1643819"/>
            <a:ext cx="80122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LEY 9 DE 1979 Art. 114: 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En todo lugar de trabajo deberá disponerse de personal adiestrado, métodos, equipos y materiales adecuados y suficientes para la prevención y extinción de incendios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Resolución 2400 de 1979 Art. 3-14 y 16: 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políticas sobre vivienda, higiene y seguridad en los establecimientos de trabajo</a:t>
            </a: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Resolución 2413 de 1979 Art. 105: 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El patrono deberá disponer lo que sea necesario para cualquier tratamiento médico de emergencia. </a:t>
            </a: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Resolución 1016 de 1989 Art. 11 Numeral 18 : </a:t>
            </a:r>
            <a:r>
              <a:rPr lang="es-CO" sz="2000" dirty="0"/>
              <a:t>Organizar y desarrollar un plan de emergencia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Decreto 2222 de 1993 Art. 234: 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Se deberán conformar brigadas contra incendios cuya organización y número de integrantes se determinará de acuerdo con los riesgos existentes</a:t>
            </a: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5122" name="Picture 2" descr="Paquete De Iconos De Silueta De Ley - Descargar Vector">
            <a:extLst>
              <a:ext uri="{FF2B5EF4-FFF2-40B4-BE49-F238E27FC236}">
                <a16:creationId xmlns:a16="http://schemas.microsoft.com/office/drawing/2014/main" id="{3A3CEEBC-43E4-4CE0-B6D4-6788B86D2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4"/>
          <a:stretch/>
        </p:blipFill>
        <p:spPr bwMode="auto">
          <a:xfrm>
            <a:off x="8623494" y="2672862"/>
            <a:ext cx="3299491" cy="18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0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MARCO LEGAL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316328" y="1511672"/>
            <a:ext cx="838000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Decreto 1523 de 2012: 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Por la cual se adopta la política nacional de gestión del riesgo de desastres y se establece el Sistema Nacional de Gestión del Riesgo de Desastres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Decreto 1072 de 2015  </a:t>
            </a:r>
            <a:r>
              <a:rPr lang="es-CO" sz="2000" dirty="0"/>
              <a:t>Art. 2.2.4.6.25: s. El empleador o contratante debe implementar y mantener las disposiciones necesarias en materia de prevención, preparación y respuesta ante emergencias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Decreto 1655 de 2015: 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Único Reglamentario del Sector Educación … sobre la Seguridad y Salud en el Trabajo para los educadores afiliados al Fondo Nacional de Prestaciones Sociales del Magisterio</a:t>
            </a:r>
            <a:endParaRPr lang="es-MX" alt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Resolución 592 de 2015: 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Se adoptan lineamientos para la elaboración, registro y verificación de los Planes Escolares de Gestión de Riesgos y Cambio Climático (</a:t>
            </a:r>
            <a:r>
              <a:rPr lang="es-CO" altLang="es-CO" sz="2000" dirty="0" err="1">
                <a:ea typeface="Tahoma" panose="020B0604030504040204" pitchFamily="34" charset="0"/>
                <a:cs typeface="Tahoma" panose="020B0604030504040204" pitchFamily="34" charset="0"/>
              </a:rPr>
              <a:t>PEGR</a:t>
            </a:r>
            <a:r>
              <a:rPr lang="es-CO" altLang="es-CO" sz="2000" dirty="0">
                <a:ea typeface="Tahoma" panose="020B0604030504040204" pitchFamily="34" charset="0"/>
                <a:cs typeface="Tahoma" panose="020B0604030504040204" pitchFamily="34" charset="0"/>
              </a:rPr>
              <a:t>-CC) … oficiales y privados…, de atención integral a la primera infancia, infancia y adolescencia…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1026" name="Picture 2" descr="Marco legal del programa de Posgrado – Maestría en Auditoría">
            <a:extLst>
              <a:ext uri="{FF2B5EF4-FFF2-40B4-BE49-F238E27FC236}">
                <a16:creationId xmlns:a16="http://schemas.microsoft.com/office/drawing/2014/main" id="{53282AEA-6700-4136-B371-B3B0F285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61" y="2254980"/>
            <a:ext cx="2799275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7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CONCEPTOS BÁSICOS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58090" y="2300230"/>
            <a:ext cx="3767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/>
              <a:t>Desastre: Es toda situación causada por un fenómeno de origen natural, tecnológico o provocado por el hombre, en el que se involucra la alteración intensa en las personas, los servicios y/o medio ambiente, excediendo la capacidad de respuesta local.</a:t>
            </a:r>
            <a:endParaRPr lang="es-ES_tradnl" sz="2000" dirty="0"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2050" name="Picture 2" descr="DESASTRES NATURALES |authorSTREAM | Desastres naturales dibujos, Desastres  naturales, Soy un desastre">
            <a:extLst>
              <a:ext uri="{FF2B5EF4-FFF2-40B4-BE49-F238E27FC236}">
                <a16:creationId xmlns:a16="http://schemas.microsoft.com/office/drawing/2014/main" id="{7B9E5C78-0CFA-42EC-82F7-B20B8319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658592"/>
            <a:ext cx="49149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0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099" y="711200"/>
            <a:ext cx="75145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CLASIFICACIÓN DE LA EMERGENCIA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0784" y="2191463"/>
            <a:ext cx="4214743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i="0" u="none" strike="noStrike" cap="none" normalizeH="0" baseline="0" dirty="0">
                <a:ln>
                  <a:noFill/>
                </a:ln>
                <a:latin typeface="+mn-lt"/>
              </a:rPr>
              <a:t>Las EMERGENCIAS pueden ser clasificadas según su origen y gravedad. Por su origen, a su vez, en aquellas de carácter natural, tecnológico y social. Se pueden generar en la edificación el siguiente tipo de emergencias</a:t>
            </a:r>
          </a:p>
        </p:txBody>
      </p:sp>
      <p:pic>
        <p:nvPicPr>
          <p:cNvPr id="2" name="Picture 2" descr="Esto puede pasarle por realizar bromas a la línea 123">
            <a:extLst>
              <a:ext uri="{FF2B5EF4-FFF2-40B4-BE49-F238E27FC236}">
                <a16:creationId xmlns:a16="http://schemas.microsoft.com/office/drawing/2014/main" id="{FD41FDA0-C5FB-42B7-9230-5EBB90A4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832331"/>
            <a:ext cx="5692127" cy="29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8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716085" y="245678"/>
            <a:ext cx="77398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CLASIFICACIÓN DE LA EMERGENCIA</a:t>
            </a:r>
          </a:p>
          <a:p>
            <a:r>
              <a:rPr lang="es-ES_tradnl" sz="3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TIPOS DE AMENAZA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60194" y="5253740"/>
            <a:ext cx="12192000" cy="16653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DB0E58-84C4-48AD-A847-E7B3A3C9C899}"/>
              </a:ext>
            </a:extLst>
          </p:cNvPr>
          <p:cNvSpPr txBox="1"/>
          <p:nvPr/>
        </p:nvSpPr>
        <p:spPr>
          <a:xfrm>
            <a:off x="6096000" y="2633476"/>
            <a:ext cx="5811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Amenazas Naturales</a:t>
            </a:r>
          </a:p>
          <a:p>
            <a:endParaRPr lang="es-CO" sz="2000" dirty="0"/>
          </a:p>
          <a:p>
            <a:r>
              <a:rPr lang="es-CO" sz="2000" dirty="0"/>
              <a:t>Amenazas Tecnológicas</a:t>
            </a:r>
          </a:p>
          <a:p>
            <a:endParaRPr lang="es-CO" sz="2000" dirty="0"/>
          </a:p>
          <a:p>
            <a:r>
              <a:rPr lang="es-CO" sz="2000" dirty="0"/>
              <a:t>Amenazas Sociales</a:t>
            </a:r>
          </a:p>
          <a:p>
            <a:endParaRPr lang="es-CO" sz="2000" dirty="0"/>
          </a:p>
          <a:p>
            <a:r>
              <a:rPr lang="es-CO" sz="2000" dirty="0"/>
              <a:t>Amenazas Biológicas</a:t>
            </a:r>
          </a:p>
          <a:p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pic>
        <p:nvPicPr>
          <p:cNvPr id="8" name="Picture 2" descr="Caricatura plana de emergencia de casa inundada con hogar familiar llamando  al plomero para arreglar tuberías reventadas | Vector Gratis">
            <a:extLst>
              <a:ext uri="{FF2B5EF4-FFF2-40B4-BE49-F238E27FC236}">
                <a16:creationId xmlns:a16="http://schemas.microsoft.com/office/drawing/2014/main" id="{B96C7199-BDD6-4E0A-8057-D5CDDA79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8" y="1862490"/>
            <a:ext cx="4223918" cy="42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716085" y="245678"/>
            <a:ext cx="77398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CLASIFICACIÓN DE LA EMERGENCIA</a:t>
            </a:r>
          </a:p>
          <a:p>
            <a:r>
              <a:rPr lang="es-ES_tradnl" sz="3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TIPOS DE AMENAZA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60194" y="5253740"/>
            <a:ext cx="12192000" cy="16653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DB0E58-84C4-48AD-A847-E7B3A3C9C899}"/>
              </a:ext>
            </a:extLst>
          </p:cNvPr>
          <p:cNvSpPr txBox="1"/>
          <p:nvPr/>
        </p:nvSpPr>
        <p:spPr>
          <a:xfrm>
            <a:off x="284567" y="2128713"/>
            <a:ext cx="58114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Amenazas Naturales:</a:t>
            </a:r>
          </a:p>
          <a:p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Meteorológicas o climáticas y geológicas: Terremoto, Sismo o Temblor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Granizada.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Inundación.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Tormenta eléctrica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Deslizamientos de tierra o fenómenos de remoción en masa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Lluvias torrenciales</a:t>
            </a:r>
          </a:p>
          <a:p>
            <a:endParaRPr lang="es-CO" sz="2000" dirty="0"/>
          </a:p>
        </p:txBody>
      </p:sp>
      <p:pic>
        <p:nvPicPr>
          <p:cNvPr id="2050" name="Picture 2" descr="Desastres naturales: que son, definición, tipos, características, prevención">
            <a:extLst>
              <a:ext uri="{FF2B5EF4-FFF2-40B4-BE49-F238E27FC236}">
                <a16:creationId xmlns:a16="http://schemas.microsoft.com/office/drawing/2014/main" id="{BEF123D2-FD67-4D4B-A3B9-9020975E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94" y="2005301"/>
            <a:ext cx="4995706" cy="31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9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716085" y="245678"/>
            <a:ext cx="77398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CLASIFICACIÓN DE LA EMERGENCIA</a:t>
            </a:r>
          </a:p>
          <a:p>
            <a:r>
              <a:rPr lang="es-ES_tradnl" sz="3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TIPOS DE AMENAZA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60194" y="5253740"/>
            <a:ext cx="12192000" cy="16653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DB0E58-84C4-48AD-A847-E7B3A3C9C899}"/>
              </a:ext>
            </a:extLst>
          </p:cNvPr>
          <p:cNvSpPr txBox="1"/>
          <p:nvPr/>
        </p:nvSpPr>
        <p:spPr>
          <a:xfrm>
            <a:off x="6096000" y="1948725"/>
            <a:ext cx="58114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r>
              <a:rPr lang="es-CO" sz="2000" dirty="0"/>
              <a:t>Amenazas Tecnológicas:</a:t>
            </a:r>
          </a:p>
          <a:p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Incendio.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Explosión.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Falla estructural en planta física.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Fallas en maquinaria y equipo.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Accidentes de tránsito.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Concentración de personas. (aglomeraciones)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Biológicos: Epidemias y plagas.</a:t>
            </a:r>
            <a:br>
              <a:rPr lang="es-CO" sz="2000" dirty="0"/>
            </a:br>
            <a:endParaRPr lang="es-CO" sz="2000" dirty="0"/>
          </a:p>
        </p:txBody>
      </p:sp>
      <p:pic>
        <p:nvPicPr>
          <p:cNvPr id="3074" name="Picture 2" descr="Preste atención a estas 5 amenazas tecnológicas – Latin Pyme">
            <a:extLst>
              <a:ext uri="{FF2B5EF4-FFF2-40B4-BE49-F238E27FC236}">
                <a16:creationId xmlns:a16="http://schemas.microsoft.com/office/drawing/2014/main" id="{E64BBF49-0DF9-41D9-9276-E9D2678E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0" y="2251910"/>
            <a:ext cx="4921826" cy="26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3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60194" y="5253740"/>
            <a:ext cx="12192000" cy="16653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DB0E58-84C4-48AD-A847-E7B3A3C9C899}"/>
              </a:ext>
            </a:extLst>
          </p:cNvPr>
          <p:cNvSpPr txBox="1"/>
          <p:nvPr/>
        </p:nvSpPr>
        <p:spPr>
          <a:xfrm>
            <a:off x="927100" y="2234023"/>
            <a:ext cx="58114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Amenazas Sociales:</a:t>
            </a:r>
          </a:p>
          <a:p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Atentado.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Secuestro Asalto.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Hurto.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Vandalismo.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Guerrilla.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Paramilitarismo.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Autodefensas.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Desorden civil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Asonadas, tomas de colegios.</a:t>
            </a:r>
          </a:p>
        </p:txBody>
      </p:sp>
      <p:pic>
        <p:nvPicPr>
          <p:cNvPr id="1026" name="Picture 2" descr="Dibujos animados de amenaza de ciberseguridad | Vector Premium">
            <a:extLst>
              <a:ext uri="{FF2B5EF4-FFF2-40B4-BE49-F238E27FC236}">
                <a16:creationId xmlns:a16="http://schemas.microsoft.com/office/drawing/2014/main" id="{E12955A3-32AF-4853-A90F-5CA71B78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94" y="2076628"/>
            <a:ext cx="3982417" cy="39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8072E4-1333-4844-993B-B37544643B97}"/>
              </a:ext>
            </a:extLst>
          </p:cNvPr>
          <p:cNvSpPr txBox="1"/>
          <p:nvPr/>
        </p:nvSpPr>
        <p:spPr>
          <a:xfrm>
            <a:off x="716085" y="245678"/>
            <a:ext cx="77398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CLASIFICACIÓN DE LA EMERGENCIA</a:t>
            </a:r>
          </a:p>
          <a:p>
            <a:r>
              <a:rPr lang="es-ES_tradnl" sz="3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TIPOS DE AMENAZA</a:t>
            </a:r>
          </a:p>
        </p:txBody>
      </p:sp>
    </p:spTree>
    <p:extLst>
      <p:ext uri="{BB962C8B-B14F-4D97-AF65-F5344CB8AC3E}">
        <p14:creationId xmlns:p14="http://schemas.microsoft.com/office/powerpoint/2010/main" val="332117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27100" y="711200"/>
            <a:ext cx="85482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PERFIL DEL BRIGADISTA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95322"/>
            <a:ext cx="12192000" cy="16653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68950" y="2517713"/>
            <a:ext cx="50356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Ser voluntario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Tener mística y espíritu de colaboración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Tener responsabilidad y alto sentido de compromiso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Adecuadas condiciones físicas y mentales</a:t>
            </a:r>
          </a:p>
        </p:txBody>
      </p:sp>
      <p:pic>
        <p:nvPicPr>
          <p:cNvPr id="6146" name="Picture 2" descr="Brigada de emergencias: imágenes, fotos de stock libres de derechos |  Depositphotos">
            <a:extLst>
              <a:ext uri="{FF2B5EF4-FFF2-40B4-BE49-F238E27FC236}">
                <a16:creationId xmlns:a16="http://schemas.microsoft.com/office/drawing/2014/main" id="{4B5E6968-C540-4E89-AB45-4FA510A0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0" y="2301631"/>
            <a:ext cx="3740208" cy="26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27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1353</Words>
  <Application>Microsoft Office PowerPoint</Application>
  <PresentationFormat>Panorámica</PresentationFormat>
  <Paragraphs>156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Abadi MT Condensed Extra Bold</vt:lpstr>
      <vt:lpstr>Abadi MT Condensed Light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Las EMERGENCIAS pueden ser clasificadas según su origen y gravedad. Por su origen, a su vez, en aquellas de carácter natural, tecnológico y social. Se pueden generar en la edificación el siguiente tipo de emergencias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Marcela Sanchez</cp:lastModifiedBy>
  <cp:revision>56</cp:revision>
  <dcterms:created xsi:type="dcterms:W3CDTF">2018-06-26T15:32:54Z</dcterms:created>
  <dcterms:modified xsi:type="dcterms:W3CDTF">2021-07-17T23:37:28Z</dcterms:modified>
</cp:coreProperties>
</file>