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lvl="0">
      <a:defRPr lang="es-CO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8464F-9D3B-465D-A02A-743941F4B9FF}" type="datetimeFigureOut">
              <a:rPr lang="es-CO" smtClean="0"/>
              <a:t>26/05/2022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F522E-78D1-4F8D-917E-D5A9372BCB8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1303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173BA-FCC2-464E-9247-9E1417E1FBCB}" type="slidenum">
              <a:rPr lang="es-CO" smtClean="0"/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44266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173BA-FCC2-464E-9247-9E1417E1FBCB}" type="slidenum">
              <a:rPr lang="es-CO" smtClean="0"/>
              <a:t>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7981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173BA-FCC2-464E-9247-9E1417E1FBCB}" type="slidenum">
              <a:rPr lang="es-CO" smtClean="0"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60439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173BA-FCC2-464E-9247-9E1417E1FBCB}" type="slidenum">
              <a:rPr lang="es-CO" smtClean="0"/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4896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173BA-FCC2-464E-9247-9E1417E1FBCB}" type="slidenum">
              <a:rPr lang="es-CO" smtClean="0"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80438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173BA-FCC2-464E-9247-9E1417E1FBCB}" type="slidenum">
              <a:rPr lang="es-CO" smtClean="0"/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79810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173BA-FCC2-464E-9247-9E1417E1FBCB}" type="slidenum">
              <a:rPr lang="es-CO" smtClean="0"/>
              <a:t>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92249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173BA-FCC2-464E-9247-9E1417E1FBCB}" type="slidenum">
              <a:rPr lang="es-CO" smtClean="0"/>
              <a:t>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9738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9927CA-4998-4D64-BD85-9B30191E5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BC4C59D-4D92-4CB5-8524-D8DDDA488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1B0D4A2-D476-4667-B5CF-002F0070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26/05/2022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5DA027B-A52D-4E9E-BF68-47EF1DC1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5467994-AAA5-4917-AEEF-6326047F6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3212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13A548-89E5-4299-8618-20822011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BF7FA65-AAC9-4219-B508-CD4EA801C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AA1D579-1DF8-467A-B5B1-47EDA2608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26/05/2022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3DD3CDA-18F0-4A91-A349-AAF43820C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AFC55C3-A3B0-47EA-93C9-E7B409029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470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99B0E66-6305-44F1-9FF9-D7435B5BB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F666499-730F-45E2-BCD5-B1D3A3AA1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408088B-A644-430A-8061-071095B4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26/05/2022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E5D5FB0-CD3C-46BD-A0A6-1CEF2E303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46E154D-2845-463D-9475-C7A71112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999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632CAD-6A11-495E-A37B-0D1D4DDF7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75B8519-2695-472A-A5BD-C17155EB7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1CCCD38-9717-4C5A-950A-D5D24A347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26/05/2022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F669F75-010D-4245-B801-2AC9FDF9A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42793AE-B736-4CB1-8F96-49DA97BB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8730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BAADF3-25D5-4A96-99A3-6151D25DF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8FAB67A-51E5-4681-ACCC-DBAFFC60F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972A127-02B9-447A-9F9B-42237C59B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26/05/2022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404D520-FCB5-47B9-BE83-9FD1EBE7A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76BFFC1-0C01-4971-B0E0-7A4A02EF0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7388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EB3A95-3DE0-4328-A8C5-C40FF5F1F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EEF195E-B977-4B9C-A4C0-F1DD475AC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75AFFAD-6AC4-4153-A563-CEEE3E10A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85B6CB6-503C-4A22-AA48-9A6083DB3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26/05/2022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83C78AB-337B-4FEC-8BBF-6942DF469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AB5A476-B802-4787-9E66-B45DF02A2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0761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36D3DB-6D92-43CB-8352-57B92A461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097EE17-53B3-4F96-9599-430CCCECE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8DBAF2D-F085-4B82-AC9B-4CA66B97D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335C630-9AD6-4742-B701-A04DF9B09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BA9CA71-978B-4999-B2C0-DCBB477DB0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9F99A77-E82B-45BA-9A43-4F3368270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26/05/2022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423E280E-EF7E-40C7-8D8C-CA500044A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BD97F921-27DC-44C7-9729-635CDDBC4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6010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54E2CB-3687-4ECD-A53A-A8441267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2A8AA97-F583-4262-A07D-16671A433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26/05/2022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BC807BBC-ACD9-4326-8E60-A9C721C6E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4CFFE52-2199-40E8-8F38-7D759118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785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3EE12C3E-3B91-476A-ACEE-2508EE4D4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26/05/2022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73389B1-0224-4605-90BD-8ED9E98CC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53A7BCA-7BD2-41B5-B03D-099BB741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441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651C77-6DDB-4DB9-8904-C5EE49202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210CB-C44B-4F97-8617-CC5CB01F5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DD71ECE-2389-42B3-97C3-83E3CD8CA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8EB2E59-A7BD-41C8-8632-7B48D137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26/05/2022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288AED7-D4AA-4B2C-A913-032F97605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93E241C-FDFB-4FA4-BC60-D8B27D064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2982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BD53B60-ACB9-4751-A5B9-8CECC83EF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85EF65B-B7EA-414E-BC97-471C71EF6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A75F53F-8DF7-4EA7-BDC6-D095EFE44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1235543-90AC-4876-8DB4-EEC8B5D56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26/05/2022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027599A-5C19-4071-81B9-395875FBD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45A9B53-2E40-4042-B4F5-576C37A5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0754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F8C0428-9F9B-4EF8-9C70-51679B86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D95E846-9720-4711-9420-002841C1F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A1AAB9A-D619-4C26-B3A5-536EA0A2E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280F0-DD82-486A-AE60-1D6E78E263A2}" type="datetimeFigureOut">
              <a:rPr lang="es-CO" smtClean="0"/>
              <a:t>26/05/2022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7482405-B676-4E67-AEEA-58319EBC3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3E49F4F-433B-4139-B5D1-62AE32C99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4816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1019" y="3171106"/>
            <a:ext cx="5213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283952"/>
                </a:solidFill>
                <a:latin typeface="Arial Black" charset="0"/>
                <a:ea typeface="Arial Black" charset="0"/>
                <a:cs typeface="Arial Black" charset="0"/>
              </a:rPr>
              <a:t>Estrategia </a:t>
            </a:r>
          </a:p>
          <a:p>
            <a:pPr algn="ctr"/>
            <a:r>
              <a:rPr lang="es-ES_tradnl" sz="3200" b="1" dirty="0">
                <a:solidFill>
                  <a:srgbClr val="283952"/>
                </a:solidFill>
                <a:latin typeface="Arial Black" charset="0"/>
                <a:ea typeface="Arial Black" charset="0"/>
                <a:cs typeface="Arial Black" charset="0"/>
              </a:rPr>
              <a:t>A-PROBAR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411362" y="5895288"/>
            <a:ext cx="2258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8D99BD5-237A-49BC-9E31-CF05E019919F}"/>
              </a:ext>
            </a:extLst>
          </p:cNvPr>
          <p:cNvSpPr txBox="1"/>
          <p:nvPr/>
        </p:nvSpPr>
        <p:spPr>
          <a:xfrm>
            <a:off x="541531" y="4063658"/>
            <a:ext cx="4572001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s-ES_tradnl" dirty="0">
              <a:solidFill>
                <a:srgbClr val="283952"/>
              </a:solidFill>
              <a:latin typeface="Arial" panose="020B0604020202020204" pitchFamily="34" charset="0"/>
              <a:ea typeface="Arial Blac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615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0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1FE4E6A-9576-4340-B3D7-7CBE32BE8A43}"/>
              </a:ext>
            </a:extLst>
          </p:cNvPr>
          <p:cNvSpPr txBox="1"/>
          <p:nvPr/>
        </p:nvSpPr>
        <p:spPr>
          <a:xfrm>
            <a:off x="2928257" y="2288063"/>
            <a:ext cx="63354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500" b="1" spc="300" dirty="0">
                <a:solidFill>
                  <a:schemeClr val="bg1"/>
                </a:solidFill>
                <a:latin typeface="Candara" panose="020E0502030303020204" pitchFamily="34" charset="0"/>
              </a:rPr>
              <a:t>GRACIAS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049D8C4-95B4-4988-A714-85BBA8119C9C}"/>
              </a:ext>
            </a:extLst>
          </p:cNvPr>
          <p:cNvSpPr txBox="1"/>
          <p:nvPr/>
        </p:nvSpPr>
        <p:spPr>
          <a:xfrm>
            <a:off x="7902" y="0"/>
            <a:ext cx="52876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Elaboró: Nombre, Cargo y Subsecretaría.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ECFE136-2BFB-4FF8-917E-125BEFB58C6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9960428" y="5587708"/>
            <a:ext cx="1914754" cy="102380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E786AD3-F547-4B7B-8B4C-A8DAB863F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91667" l="1359" r="97283">
                        <a14:foregroundMark x1="35870" y1="13095" x2="35870" y2="13095"/>
                        <a14:foregroundMark x1="38043" y1="41667" x2="38043" y2="41667"/>
                        <a14:foregroundMark x1="44022" y1="29762" x2="44022" y2="29762"/>
                        <a14:foregroundMark x1="39946" y1="32143" x2="39946" y2="32143"/>
                        <a14:foregroundMark x1="39946" y1="34524" x2="39946" y2="34524"/>
                        <a14:foregroundMark x1="36685" y1="28571" x2="36685" y2="28571"/>
                        <a14:foregroundMark x1="58424" y1="53571" x2="58424" y2="53571"/>
                        <a14:foregroundMark x1="56250" y1="67857" x2="56250" y2="67857"/>
                        <a14:foregroundMark x1="43207" y1="72619" x2="43207" y2="72619"/>
                        <a14:foregroundMark x1="56250" y1="38095" x2="56250" y2="38095"/>
                        <a14:foregroundMark x1="73641" y1="47619" x2="73641" y2="47619"/>
                        <a14:foregroundMark x1="66576" y1="77381" x2="66576" y2="77381"/>
                        <a14:foregroundMark x1="78804" y1="73810" x2="78804" y2="73810"/>
                        <a14:foregroundMark x1="72826" y1="73810" x2="72826" y2="73810"/>
                        <a14:foregroundMark x1="91033" y1="79762" x2="91033" y2="79762"/>
                        <a14:foregroundMark x1="84511" y1="72619" x2="84511" y2="72619"/>
                        <a14:foregroundMark x1="86685" y1="57143" x2="86685" y2="57143"/>
                        <a14:foregroundMark x1="86685" y1="57143" x2="86685" y2="57143"/>
                        <a14:foregroundMark x1="19565" y1="54762" x2="19565" y2="54762"/>
                        <a14:foregroundMark x1="19022" y1="76190" x2="19022" y2="76190"/>
                        <a14:foregroundMark x1="33696" y1="76190" x2="33696" y2="76190"/>
                        <a14:foregroundMark x1="27717" y1="73810" x2="27717" y2="73810"/>
                        <a14:foregroundMark x1="51902" y1="72619" x2="51902" y2="72619"/>
                        <a14:foregroundMark x1="93478" y1="63095" x2="93478" y2="63095"/>
                        <a14:foregroundMark x1="83424" y1="60714" x2="83424" y2="60714"/>
                        <a14:foregroundMark x1="73913" y1="60714" x2="73913" y2="60714"/>
                        <a14:foregroundMark x1="65761" y1="63095" x2="65761" y2="63095"/>
                        <a14:foregroundMark x1="63587" y1="64286" x2="63587" y2="64286"/>
                        <a14:foregroundMark x1="63315" y1="85714" x2="63315" y2="85714"/>
                        <a14:foregroundMark x1="75000" y1="89286" x2="75000" y2="89286"/>
                        <a14:foregroundMark x1="80163" y1="90476" x2="80163" y2="90476"/>
                        <a14:foregroundMark x1="80163" y1="90476" x2="80163" y2="90476"/>
                        <a14:foregroundMark x1="97826" y1="90476" x2="97826" y2="90476"/>
                        <a14:foregroundMark x1="8967" y1="28571" x2="8967" y2="28571"/>
                        <a14:foregroundMark x1="4620" y1="38095" x2="4620" y2="38095"/>
                        <a14:foregroundMark x1="10326" y1="67857" x2="10326" y2="67857"/>
                        <a14:foregroundMark x1="13315" y1="29762" x2="13315" y2="29762"/>
                        <a14:foregroundMark x1="13315" y1="9524" x2="13315" y2="9524"/>
                        <a14:foregroundMark x1="8696" y1="15476" x2="8696" y2="15476"/>
                        <a14:foregroundMark x1="8696" y1="15476" x2="8696" y2="15476"/>
                        <a14:foregroundMark x1="5978" y1="21429" x2="5978" y2="21429"/>
                        <a14:foregroundMark x1="5978" y1="21429" x2="5978" y2="21429"/>
                        <a14:foregroundMark x1="5978" y1="21429" x2="5978" y2="21429"/>
                        <a14:foregroundMark x1="5978" y1="21429" x2="5978" y2="21429"/>
                        <a14:foregroundMark x1="5978" y1="21429" x2="5978" y2="21429"/>
                        <a14:foregroundMark x1="16033" y1="34524" x2="16033" y2="34524"/>
                        <a14:foregroundMark x1="32880" y1="35714" x2="32880" y2="35714"/>
                        <a14:foregroundMark x1="26902" y1="34524" x2="26902" y2="34524"/>
                        <a14:foregroundMark x1="19837" y1="32143" x2="19837" y2="32143"/>
                        <a14:foregroundMark x1="46739" y1="34524" x2="46739" y2="34524"/>
                        <a14:foregroundMark x1="46739" y1="26190" x2="46739" y2="26190"/>
                        <a14:foregroundMark x1="50272" y1="38095" x2="50272" y2="38095"/>
                        <a14:foregroundMark x1="52446" y1="35714" x2="52446" y2="35714"/>
                        <a14:foregroundMark x1="57880" y1="26190" x2="57880" y2="26190"/>
                        <a14:foregroundMark x1="65489" y1="32143" x2="65489" y2="32143"/>
                        <a14:foregroundMark x1="69565" y1="25000" x2="69565" y2="25000"/>
                        <a14:foregroundMark x1="69565" y1="25000" x2="69565" y2="25000"/>
                        <a14:foregroundMark x1="71467" y1="39286" x2="71467" y2="39286"/>
                        <a14:foregroundMark x1="70924" y1="21429" x2="70924" y2="21429"/>
                        <a14:foregroundMark x1="13859" y1="54762" x2="13859" y2="54762"/>
                        <a14:foregroundMark x1="22554" y1="64286" x2="22554" y2="64286"/>
                        <a14:foregroundMark x1="21739" y1="79762" x2="21739" y2="79762"/>
                        <a14:foregroundMark x1="16848" y1="86905" x2="16848" y2="86905"/>
                        <a14:foregroundMark x1="18207" y1="92857" x2="18207" y2="92857"/>
                        <a14:foregroundMark x1="15217" y1="39286" x2="15217" y2="39286"/>
                        <a14:foregroundMark x1="1359" y1="44048" x2="1359" y2="44048"/>
                        <a14:backgroundMark x1="89130" y1="11905" x2="89130" y2="11905"/>
                        <a14:backgroundMark x1="89130" y1="11905" x2="89130" y2="11905"/>
                        <a14:backgroundMark x1="86957" y1="25000" x2="86957" y2="25000"/>
                        <a14:backgroundMark x1="86957" y1="25000" x2="86957" y2="25000"/>
                        <a14:backgroundMark x1="6793" y1="76190" x2="6793" y2="76190"/>
                        <a14:backgroundMark x1="6793" y1="76190" x2="6793" y2="761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075" y="5874345"/>
            <a:ext cx="3229498" cy="73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9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A2D82B81-9194-4633-84B7-F348EED31972}"/>
              </a:ext>
            </a:extLst>
          </p:cNvPr>
          <p:cNvSpPr txBox="1"/>
          <p:nvPr/>
        </p:nvSpPr>
        <p:spPr>
          <a:xfrm>
            <a:off x="7489321" y="277347"/>
            <a:ext cx="29274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200" b="1" spc="300" dirty="0">
                <a:solidFill>
                  <a:srgbClr val="FF7600"/>
                </a:solidFill>
                <a:latin typeface="Candara" panose="020E0502030303020204" pitchFamily="34" charset="0"/>
                <a:ea typeface="Abadi MT Condensed Extra Bold" charset="0"/>
                <a:cs typeface="Abadi MT Condensed Extra Bold" charset="0"/>
              </a:rPr>
              <a:t>Contenido</a:t>
            </a:r>
            <a:endParaRPr lang="es-ES_tradnl" sz="4200" dirty="0">
              <a:solidFill>
                <a:srgbClr val="FF7600"/>
              </a:solidFill>
              <a:latin typeface="Candara" panose="020E050203030302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29A13F47-1DA1-413D-97FA-8546593EE7D1}"/>
              </a:ext>
            </a:extLst>
          </p:cNvPr>
          <p:cNvSpPr/>
          <p:nvPr/>
        </p:nvSpPr>
        <p:spPr>
          <a:xfrm>
            <a:off x="10570370" y="0"/>
            <a:ext cx="1000259" cy="1265274"/>
          </a:xfrm>
          <a:prstGeom prst="rect">
            <a:avLst/>
          </a:prstGeom>
          <a:solidFill>
            <a:srgbClr val="FF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xmlns="" id="{795C4FF3-5412-48D0-85A7-93FC32E58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149" y="447000"/>
            <a:ext cx="787400" cy="635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72055D9-2E7B-4A9C-A97D-D39FCB2C0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57" y="1306019"/>
            <a:ext cx="1021853" cy="476865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A31BC5DD-A15A-44AF-A46B-F3C070AA8660}"/>
              </a:ext>
            </a:extLst>
          </p:cNvPr>
          <p:cNvSpPr/>
          <p:nvPr/>
        </p:nvSpPr>
        <p:spPr>
          <a:xfrm>
            <a:off x="1378890" y="1980276"/>
            <a:ext cx="693297" cy="830997"/>
          </a:xfrm>
          <a:prstGeom prst="rect">
            <a:avLst/>
          </a:prstGeom>
          <a:ln w="57150">
            <a:noFill/>
          </a:ln>
        </p:spPr>
        <p:txBody>
          <a:bodyPr wrap="square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800" b="1" dirty="0">
                <a:solidFill>
                  <a:schemeClr val="bg1"/>
                </a:solidFill>
                <a:latin typeface="Candara" panose="020E0502030303020204" pitchFamily="34" charset="0"/>
              </a:rPr>
              <a:t>2</a:t>
            </a:r>
            <a:r>
              <a:rPr kumimoji="0" lang="es-CO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23545F32-38FA-4564-854A-8730F6F2330D}"/>
              </a:ext>
            </a:extLst>
          </p:cNvPr>
          <p:cNvSpPr/>
          <p:nvPr/>
        </p:nvSpPr>
        <p:spPr>
          <a:xfrm>
            <a:off x="1378890" y="3268159"/>
            <a:ext cx="693297" cy="830997"/>
          </a:xfrm>
          <a:prstGeom prst="rect">
            <a:avLst/>
          </a:prstGeom>
          <a:ln w="57150">
            <a:noFill/>
          </a:ln>
        </p:spPr>
        <p:txBody>
          <a:bodyPr wrap="square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rPr>
              <a:t>3.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E8084F3B-2F99-44B3-A8D5-50562A8AE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41" y="6105148"/>
            <a:ext cx="2048475" cy="46758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9B4A5E91-123C-450D-A800-5AE2BE8BF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0250" y="5786819"/>
            <a:ext cx="1498084" cy="801016"/>
          </a:xfrm>
          <a:prstGeom prst="rect">
            <a:avLst/>
          </a:prstGeom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xmlns="" id="{12B9D74B-7125-444C-BA64-F291ED6EFB35}"/>
              </a:ext>
            </a:extLst>
          </p:cNvPr>
          <p:cNvSpPr/>
          <p:nvPr/>
        </p:nvSpPr>
        <p:spPr>
          <a:xfrm>
            <a:off x="1383057" y="4889982"/>
            <a:ext cx="693297" cy="830997"/>
          </a:xfrm>
          <a:prstGeom prst="rect">
            <a:avLst/>
          </a:prstGeom>
          <a:ln w="57150">
            <a:noFill/>
          </a:ln>
        </p:spPr>
        <p:txBody>
          <a:bodyPr wrap="square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rPr>
              <a:t>5.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xmlns="" id="{9B876B62-CB6E-4BA7-B3D1-393DD8126901}"/>
              </a:ext>
            </a:extLst>
          </p:cNvPr>
          <p:cNvSpPr/>
          <p:nvPr/>
        </p:nvSpPr>
        <p:spPr>
          <a:xfrm>
            <a:off x="997333" y="1998412"/>
            <a:ext cx="751352" cy="769441"/>
          </a:xfrm>
          <a:prstGeom prst="rect">
            <a:avLst/>
          </a:prstGeom>
          <a:ln w="57150">
            <a:noFill/>
          </a:ln>
        </p:spPr>
        <p:txBody>
          <a:bodyPr wrap="square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rPr>
              <a:t>3.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xmlns="" id="{0C038305-2B23-4E5C-82B9-94F60514FBA9}"/>
              </a:ext>
            </a:extLst>
          </p:cNvPr>
          <p:cNvSpPr/>
          <p:nvPr/>
        </p:nvSpPr>
        <p:spPr>
          <a:xfrm>
            <a:off x="1286625" y="1187003"/>
            <a:ext cx="751352" cy="707886"/>
          </a:xfrm>
          <a:prstGeom prst="rect">
            <a:avLst/>
          </a:prstGeom>
          <a:ln w="57150">
            <a:noFill/>
          </a:ln>
        </p:spPr>
        <p:txBody>
          <a:bodyPr wrap="square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rPr>
              <a:t>1.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xmlns="" id="{1AC2105E-F1AA-43F2-93DC-149CABC48D61}"/>
              </a:ext>
            </a:extLst>
          </p:cNvPr>
          <p:cNvSpPr txBox="1"/>
          <p:nvPr/>
        </p:nvSpPr>
        <p:spPr>
          <a:xfrm>
            <a:off x="1873510" y="3351990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93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funciona</a:t>
            </a: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xmlns="" id="{77CADDB3-81AA-4F3C-A934-C2295B94A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79" y="1970671"/>
            <a:ext cx="1021853" cy="472735"/>
          </a:xfrm>
          <a:prstGeom prst="rect">
            <a:avLst/>
          </a:prstGeom>
        </p:spPr>
      </p:pic>
      <p:sp>
        <p:nvSpPr>
          <p:cNvPr id="55" name="Rectángulo 54">
            <a:extLst>
              <a:ext uri="{FF2B5EF4-FFF2-40B4-BE49-F238E27FC236}">
                <a16:creationId xmlns:a16="http://schemas.microsoft.com/office/drawing/2014/main" xmlns="" id="{8435C744-9919-4D3B-A4DC-B56383B825E6}"/>
              </a:ext>
            </a:extLst>
          </p:cNvPr>
          <p:cNvSpPr/>
          <p:nvPr/>
        </p:nvSpPr>
        <p:spPr>
          <a:xfrm>
            <a:off x="1286625" y="1857926"/>
            <a:ext cx="751352" cy="707886"/>
          </a:xfrm>
          <a:prstGeom prst="rect">
            <a:avLst/>
          </a:prstGeom>
          <a:ln w="57150">
            <a:noFill/>
          </a:ln>
        </p:spPr>
        <p:txBody>
          <a:bodyPr wrap="square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chemeClr val="bg1"/>
                </a:solidFill>
                <a:latin typeface="Candara" panose="020E0502030303020204" pitchFamily="34" charset="0"/>
              </a:rPr>
              <a:t>2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58" name="Imagen 57">
            <a:extLst>
              <a:ext uri="{FF2B5EF4-FFF2-40B4-BE49-F238E27FC236}">
                <a16:creationId xmlns:a16="http://schemas.microsoft.com/office/drawing/2014/main" xmlns="" id="{23AFE124-3D8C-45D2-A712-09B97A1B2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57" y="2613806"/>
            <a:ext cx="1021853" cy="472735"/>
          </a:xfrm>
          <a:prstGeom prst="rect">
            <a:avLst/>
          </a:prstGeom>
        </p:spPr>
      </p:pic>
      <p:sp>
        <p:nvSpPr>
          <p:cNvPr id="59" name="Rectángulo 58">
            <a:extLst>
              <a:ext uri="{FF2B5EF4-FFF2-40B4-BE49-F238E27FC236}">
                <a16:creationId xmlns:a16="http://schemas.microsoft.com/office/drawing/2014/main" xmlns="" id="{9D5F3D11-B26C-4776-838C-A58AD87C7FCF}"/>
              </a:ext>
            </a:extLst>
          </p:cNvPr>
          <p:cNvSpPr/>
          <p:nvPr/>
        </p:nvSpPr>
        <p:spPr>
          <a:xfrm>
            <a:off x="1275803" y="2430721"/>
            <a:ext cx="751352" cy="707886"/>
          </a:xfrm>
          <a:prstGeom prst="rect">
            <a:avLst/>
          </a:prstGeom>
          <a:ln w="57150">
            <a:noFill/>
          </a:ln>
        </p:spPr>
        <p:txBody>
          <a:bodyPr wrap="square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chemeClr val="bg1"/>
                </a:solidFill>
                <a:latin typeface="Candara" panose="020E0502030303020204" pitchFamily="34" charset="0"/>
              </a:rPr>
              <a:t>3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xmlns="" id="{3C3945F3-7320-4425-A7C5-7FA9CC72E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79" y="3285765"/>
            <a:ext cx="1021853" cy="472735"/>
          </a:xfrm>
          <a:prstGeom prst="rect">
            <a:avLst/>
          </a:prstGeom>
        </p:spPr>
      </p:pic>
      <p:sp>
        <p:nvSpPr>
          <p:cNvPr id="61" name="Rectángulo 60">
            <a:extLst>
              <a:ext uri="{FF2B5EF4-FFF2-40B4-BE49-F238E27FC236}">
                <a16:creationId xmlns:a16="http://schemas.microsoft.com/office/drawing/2014/main" xmlns="" id="{F9438297-2156-4DC4-B1BA-57D652F19373}"/>
              </a:ext>
            </a:extLst>
          </p:cNvPr>
          <p:cNvSpPr/>
          <p:nvPr/>
        </p:nvSpPr>
        <p:spPr>
          <a:xfrm>
            <a:off x="1286625" y="3088612"/>
            <a:ext cx="751352" cy="707886"/>
          </a:xfrm>
          <a:prstGeom prst="rect">
            <a:avLst/>
          </a:prstGeom>
          <a:ln w="57150">
            <a:noFill/>
          </a:ln>
        </p:spPr>
        <p:txBody>
          <a:bodyPr wrap="square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chemeClr val="bg1"/>
                </a:solidFill>
                <a:latin typeface="Candara" panose="020E0502030303020204" pitchFamily="34" charset="0"/>
              </a:rPr>
              <a:t>4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62" name="Imagen 61">
            <a:extLst>
              <a:ext uri="{FF2B5EF4-FFF2-40B4-BE49-F238E27FC236}">
                <a16:creationId xmlns:a16="http://schemas.microsoft.com/office/drawing/2014/main" xmlns="" id="{761EA43F-C83D-4977-8F73-40F38B92C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79" y="3987374"/>
            <a:ext cx="1021853" cy="472735"/>
          </a:xfrm>
          <a:prstGeom prst="rect">
            <a:avLst/>
          </a:prstGeom>
        </p:spPr>
      </p:pic>
      <p:sp>
        <p:nvSpPr>
          <p:cNvPr id="63" name="Rectángulo 62">
            <a:extLst>
              <a:ext uri="{FF2B5EF4-FFF2-40B4-BE49-F238E27FC236}">
                <a16:creationId xmlns:a16="http://schemas.microsoft.com/office/drawing/2014/main" xmlns="" id="{E8DCD876-E8C8-42BA-B338-030434FE97E3}"/>
              </a:ext>
            </a:extLst>
          </p:cNvPr>
          <p:cNvSpPr/>
          <p:nvPr/>
        </p:nvSpPr>
        <p:spPr>
          <a:xfrm>
            <a:off x="1286625" y="3818357"/>
            <a:ext cx="751352" cy="707886"/>
          </a:xfrm>
          <a:prstGeom prst="rect">
            <a:avLst/>
          </a:prstGeom>
          <a:ln w="57150">
            <a:noFill/>
          </a:ln>
        </p:spPr>
        <p:txBody>
          <a:bodyPr wrap="square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chemeClr val="bg1"/>
                </a:solidFill>
                <a:latin typeface="Candara" panose="020E0502030303020204" pitchFamily="34" charset="0"/>
              </a:rPr>
              <a:t>5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xmlns="" id="{B61FB188-39F4-4C0D-9790-679624E97AEA}"/>
              </a:ext>
            </a:extLst>
          </p:cNvPr>
          <p:cNvSpPr/>
          <p:nvPr/>
        </p:nvSpPr>
        <p:spPr>
          <a:xfrm>
            <a:off x="1300949" y="4547780"/>
            <a:ext cx="751352" cy="707886"/>
          </a:xfrm>
          <a:prstGeom prst="rect">
            <a:avLst/>
          </a:prstGeom>
          <a:ln w="57150">
            <a:noFill/>
          </a:ln>
        </p:spPr>
        <p:txBody>
          <a:bodyPr wrap="square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chemeClr val="bg1"/>
                </a:solidFill>
                <a:latin typeface="Candara" panose="020E0502030303020204" pitchFamily="34" charset="0"/>
              </a:rPr>
              <a:t>6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3917471E-BD65-4978-BA9C-B971DC69F604}"/>
              </a:ext>
            </a:extLst>
          </p:cNvPr>
          <p:cNvSpPr txBox="1"/>
          <p:nvPr/>
        </p:nvSpPr>
        <p:spPr>
          <a:xfrm>
            <a:off x="1938088" y="404690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s-CO" sz="1800" b="1" dirty="0">
                <a:solidFill>
                  <a:srgbClr val="293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Formatos 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4F2970A1-B41C-4750-98C3-68B198A9F907}"/>
              </a:ext>
            </a:extLst>
          </p:cNvPr>
          <p:cNvSpPr txBox="1"/>
          <p:nvPr/>
        </p:nvSpPr>
        <p:spPr>
          <a:xfrm>
            <a:off x="1895154" y="2061990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s-CO" sz="1800" b="1" dirty="0">
                <a:solidFill>
                  <a:srgbClr val="293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hacer? 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xmlns="" id="{50A6182E-4348-4DE4-9299-8B217BD22291}"/>
              </a:ext>
            </a:extLst>
          </p:cNvPr>
          <p:cNvSpPr txBox="1"/>
          <p:nvPr/>
        </p:nvSpPr>
        <p:spPr>
          <a:xfrm>
            <a:off x="1884414" y="265992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dirty="0">
                <a:solidFill>
                  <a:srgbClr val="293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</a:t>
            </a:r>
            <a:endParaRPr lang="es-CO" dirty="0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CB63E019-31A1-43C6-9BC0-04391D474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57" y="4654629"/>
            <a:ext cx="1021853" cy="472735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23D87A3B-AAA6-4AA4-AE03-4AB420D6E467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800" b="1" dirty="0">
                <a:solidFill>
                  <a:schemeClr val="bg1"/>
                </a:solidFill>
                <a:latin typeface="Candara" panose="020E0502030303020204" pitchFamily="34" charset="0"/>
              </a:rPr>
              <a:t>5</a:t>
            </a: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170DF2F-4FCD-4072-88F7-DC97F301D33E}"/>
              </a:ext>
            </a:extLst>
          </p:cNvPr>
          <p:cNvSpPr txBox="1"/>
          <p:nvPr/>
        </p:nvSpPr>
        <p:spPr>
          <a:xfrm>
            <a:off x="1275803" y="4547780"/>
            <a:ext cx="4893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O" sz="4000" b="1" dirty="0">
                <a:solidFill>
                  <a:schemeClr val="bg1"/>
                </a:solidFill>
                <a:latin typeface="Candara" panose="020E0502030303020204" pitchFamily="34" charset="0"/>
              </a:rPr>
              <a:t>65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9718DCD0-63CD-486C-B824-D7980D12D159}"/>
              </a:ext>
            </a:extLst>
          </p:cNvPr>
          <p:cNvSpPr txBox="1"/>
          <p:nvPr/>
        </p:nvSpPr>
        <p:spPr>
          <a:xfrm>
            <a:off x="1879097" y="1386258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s-CO" sz="1800" b="1" dirty="0">
                <a:solidFill>
                  <a:srgbClr val="293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A-probar? 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02BCD0C9-62A3-47E5-B91A-4635341C974A}"/>
              </a:ext>
            </a:extLst>
          </p:cNvPr>
          <p:cNvSpPr txBox="1"/>
          <p:nvPr/>
        </p:nvSpPr>
        <p:spPr>
          <a:xfrm>
            <a:off x="1977262" y="5389560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s-CO" sz="1800" b="1" dirty="0">
                <a:solidFill>
                  <a:srgbClr val="293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Criterios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xmlns="" id="{F040B63F-FA6D-4F82-A0F3-5896294A5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01" y="5327132"/>
            <a:ext cx="1021853" cy="472735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44B46426-94B8-4C8B-B56B-C09DBB627D9A}"/>
              </a:ext>
            </a:extLst>
          </p:cNvPr>
          <p:cNvSpPr txBox="1"/>
          <p:nvPr/>
        </p:nvSpPr>
        <p:spPr>
          <a:xfrm>
            <a:off x="3048000" y="33681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err="1">
                <a:solidFill>
                  <a:schemeClr val="bg1"/>
                </a:solidFill>
                <a:latin typeface="Candara" panose="020E0502030303020204" pitchFamily="34" charset="0"/>
              </a:rPr>
              <a:t>iI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55A5F4B-3279-49CB-8B2B-43573DD32910}"/>
              </a:ext>
            </a:extLst>
          </p:cNvPr>
          <p:cNvSpPr txBox="1"/>
          <p:nvPr/>
        </p:nvSpPr>
        <p:spPr>
          <a:xfrm>
            <a:off x="1354577" y="5127364"/>
            <a:ext cx="365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</a:rPr>
              <a:t>7</a:t>
            </a:r>
            <a:endParaRPr lang="es-CO" sz="40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8FAE84DC-0E1E-4607-A301-A83A5A602CD7}"/>
              </a:ext>
            </a:extLst>
          </p:cNvPr>
          <p:cNvSpPr txBox="1"/>
          <p:nvPr/>
        </p:nvSpPr>
        <p:spPr>
          <a:xfrm>
            <a:off x="1938088" y="4740846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s-CO" sz="1800" b="1" dirty="0">
                <a:solidFill>
                  <a:srgbClr val="293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 Horas Extras y pago de HE</a:t>
            </a:r>
          </a:p>
        </p:txBody>
      </p:sp>
    </p:spTree>
    <p:extLst>
      <p:ext uri="{BB962C8B-B14F-4D97-AF65-F5344CB8AC3E}">
        <p14:creationId xmlns:p14="http://schemas.microsoft.com/office/powerpoint/2010/main" val="3117170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n 67">
            <a:extLst>
              <a:ext uri="{FF2B5EF4-FFF2-40B4-BE49-F238E27FC236}">
                <a16:creationId xmlns:a16="http://schemas.microsoft.com/office/drawing/2014/main" xmlns="" id="{E5F5F547-E547-4B3D-931B-7D8CB8601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7107"/>
            <a:ext cx="1791730" cy="834856"/>
          </a:xfrm>
          <a:prstGeom prst="rect">
            <a:avLst/>
          </a:prstGeom>
        </p:spPr>
      </p:pic>
      <p:sp>
        <p:nvSpPr>
          <p:cNvPr id="70" name="Rectángulo 69">
            <a:extLst>
              <a:ext uri="{FF2B5EF4-FFF2-40B4-BE49-F238E27FC236}">
                <a16:creationId xmlns:a16="http://schemas.microsoft.com/office/drawing/2014/main" xmlns="" id="{482502AD-68D5-4A36-840F-AB1543922446}"/>
              </a:ext>
            </a:extLst>
          </p:cNvPr>
          <p:cNvSpPr/>
          <p:nvPr/>
        </p:nvSpPr>
        <p:spPr>
          <a:xfrm>
            <a:off x="968097" y="384910"/>
            <a:ext cx="595745" cy="646331"/>
          </a:xfrm>
          <a:prstGeom prst="rect">
            <a:avLst/>
          </a:prstGeom>
          <a:ln w="57150">
            <a:noFill/>
          </a:ln>
        </p:spPr>
        <p:txBody>
          <a:bodyPr wrap="square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1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72" name="Imagen 71">
            <a:extLst>
              <a:ext uri="{FF2B5EF4-FFF2-40B4-BE49-F238E27FC236}">
                <a16:creationId xmlns:a16="http://schemas.microsoft.com/office/drawing/2014/main" xmlns="" id="{A33C56E6-2DF3-47B0-B8FF-3B93CFF8F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31" y="6239296"/>
            <a:ext cx="2048475" cy="467587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xmlns="" id="{42AB5931-3051-436E-AD14-7344F73FA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3054" y="6055848"/>
            <a:ext cx="1217585" cy="65103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E7B93FE6-03FA-4C95-95B9-1865407B024A}"/>
              </a:ext>
            </a:extLst>
          </p:cNvPr>
          <p:cNvSpPr/>
          <p:nvPr/>
        </p:nvSpPr>
        <p:spPr>
          <a:xfrm>
            <a:off x="1791730" y="343907"/>
            <a:ext cx="774600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endParaRPr lang="es-CO" sz="2400" b="1" dirty="0">
              <a:solidFill>
                <a:srgbClr val="2939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es-CO" sz="2400" b="1" dirty="0">
                <a:solidFill>
                  <a:srgbClr val="293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es A-Probar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474F312-DB22-4C32-8EBF-E5FC7927FF80}"/>
              </a:ext>
            </a:extLst>
          </p:cNvPr>
          <p:cNvSpPr txBox="1"/>
          <p:nvPr/>
        </p:nvSpPr>
        <p:spPr>
          <a:xfrm>
            <a:off x="8061820" y="349800"/>
            <a:ext cx="413018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CO" sz="1200" dirty="0"/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39379F7-02D6-474A-A67B-26620DAB5BF3}"/>
              </a:ext>
            </a:extLst>
          </p:cNvPr>
          <p:cNvSpPr txBox="1"/>
          <p:nvPr/>
        </p:nvSpPr>
        <p:spPr>
          <a:xfrm>
            <a:off x="2105024" y="3012265"/>
            <a:ext cx="7432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A-Probar es una estrategia de acompañamiento académico que busca disminuir el porcentaje de reprobación de los estudiantes de los colegios distritales oficiales.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71958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n 67">
            <a:extLst>
              <a:ext uri="{FF2B5EF4-FFF2-40B4-BE49-F238E27FC236}">
                <a16:creationId xmlns:a16="http://schemas.microsoft.com/office/drawing/2014/main" xmlns="" id="{E5F5F547-E547-4B3D-931B-7D8CB8601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7107"/>
            <a:ext cx="1791730" cy="834856"/>
          </a:xfrm>
          <a:prstGeom prst="rect">
            <a:avLst/>
          </a:prstGeom>
        </p:spPr>
      </p:pic>
      <p:sp>
        <p:nvSpPr>
          <p:cNvPr id="70" name="Rectángulo 69">
            <a:extLst>
              <a:ext uri="{FF2B5EF4-FFF2-40B4-BE49-F238E27FC236}">
                <a16:creationId xmlns:a16="http://schemas.microsoft.com/office/drawing/2014/main" xmlns="" id="{482502AD-68D5-4A36-840F-AB1543922446}"/>
              </a:ext>
            </a:extLst>
          </p:cNvPr>
          <p:cNvSpPr/>
          <p:nvPr/>
        </p:nvSpPr>
        <p:spPr>
          <a:xfrm>
            <a:off x="968097" y="384910"/>
            <a:ext cx="595745" cy="646331"/>
          </a:xfrm>
          <a:prstGeom prst="rect">
            <a:avLst/>
          </a:prstGeom>
          <a:ln w="57150">
            <a:noFill/>
          </a:ln>
        </p:spPr>
        <p:txBody>
          <a:bodyPr wrap="square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rPr>
              <a:t>2.</a:t>
            </a:r>
          </a:p>
        </p:txBody>
      </p:sp>
      <p:pic>
        <p:nvPicPr>
          <p:cNvPr id="72" name="Imagen 71">
            <a:extLst>
              <a:ext uri="{FF2B5EF4-FFF2-40B4-BE49-F238E27FC236}">
                <a16:creationId xmlns:a16="http://schemas.microsoft.com/office/drawing/2014/main" xmlns="" id="{A33C56E6-2DF3-47B0-B8FF-3B93CFF8F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31" y="6239296"/>
            <a:ext cx="2048475" cy="467587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xmlns="" id="{42AB5931-3051-436E-AD14-7344F73FA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3054" y="6055848"/>
            <a:ext cx="1217585" cy="65103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B345FD8F-0BE6-4077-8262-33BC136FAD6A}"/>
              </a:ext>
            </a:extLst>
          </p:cNvPr>
          <p:cNvSpPr/>
          <p:nvPr/>
        </p:nvSpPr>
        <p:spPr>
          <a:xfrm>
            <a:off x="2050198" y="496953"/>
            <a:ext cx="7746004" cy="12618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endParaRPr lang="es-CO" sz="2400" b="1" dirty="0">
              <a:solidFill>
                <a:srgbClr val="2939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es-CO" sz="2800" b="1" dirty="0">
                <a:solidFill>
                  <a:srgbClr val="293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hacer?</a:t>
            </a:r>
          </a:p>
          <a:p>
            <a:pPr>
              <a:buClr>
                <a:srgbClr val="C00000"/>
              </a:buClr>
            </a:pPr>
            <a:endParaRPr lang="es-CO" sz="2400" b="1" dirty="0">
              <a:solidFill>
                <a:srgbClr val="2939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oogle Shape;1322;p43">
            <a:extLst>
              <a:ext uri="{FF2B5EF4-FFF2-40B4-BE49-F238E27FC236}">
                <a16:creationId xmlns:a16="http://schemas.microsoft.com/office/drawing/2014/main" xmlns="" id="{2B4DE820-2D64-4041-AE2A-AF9D190F5666}"/>
              </a:ext>
            </a:extLst>
          </p:cNvPr>
          <p:cNvGrpSpPr/>
          <p:nvPr/>
        </p:nvGrpSpPr>
        <p:grpSpPr>
          <a:xfrm>
            <a:off x="2628239" y="1171004"/>
            <a:ext cx="8782711" cy="1563193"/>
            <a:chOff x="2573176" y="724388"/>
            <a:chExt cx="5353523" cy="1293569"/>
          </a:xfrm>
        </p:grpSpPr>
        <p:sp>
          <p:nvSpPr>
            <p:cNvPr id="12" name="Google Shape;1323;p43">
              <a:extLst>
                <a:ext uri="{FF2B5EF4-FFF2-40B4-BE49-F238E27FC236}">
                  <a16:creationId xmlns:a16="http://schemas.microsoft.com/office/drawing/2014/main" xmlns="" id="{0F08A366-F439-4CCF-B575-862F72C4088A}"/>
                </a:ext>
              </a:extLst>
            </p:cNvPr>
            <p:cNvSpPr/>
            <p:nvPr/>
          </p:nvSpPr>
          <p:spPr>
            <a:xfrm>
              <a:off x="2966288" y="1522438"/>
              <a:ext cx="1041225" cy="364350"/>
            </a:xfrm>
            <a:custGeom>
              <a:avLst/>
              <a:gdLst/>
              <a:ahLst/>
              <a:cxnLst/>
              <a:rect l="l" t="t" r="r" b="b"/>
              <a:pathLst>
                <a:path w="41649" h="14574" extrusionOk="0">
                  <a:moveTo>
                    <a:pt x="14014" y="1"/>
                  </a:moveTo>
                  <a:lnTo>
                    <a:pt x="0" y="14050"/>
                  </a:lnTo>
                  <a:lnTo>
                    <a:pt x="536" y="14574"/>
                  </a:lnTo>
                  <a:lnTo>
                    <a:pt x="14323" y="739"/>
                  </a:lnTo>
                  <a:lnTo>
                    <a:pt x="41648" y="739"/>
                  </a:lnTo>
                  <a:lnTo>
                    <a:pt x="41648" y="1"/>
                  </a:lnTo>
                  <a:close/>
                </a:path>
              </a:pathLst>
            </a:custGeom>
            <a:solidFill>
              <a:srgbClr val="44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24;p43">
              <a:extLst>
                <a:ext uri="{FF2B5EF4-FFF2-40B4-BE49-F238E27FC236}">
                  <a16:creationId xmlns:a16="http://schemas.microsoft.com/office/drawing/2014/main" xmlns="" id="{7549A21C-CBC0-44BE-A719-397E3F93113D}"/>
                </a:ext>
              </a:extLst>
            </p:cNvPr>
            <p:cNvSpPr/>
            <p:nvPr/>
          </p:nvSpPr>
          <p:spPr>
            <a:xfrm>
              <a:off x="2573176" y="1648257"/>
              <a:ext cx="712925" cy="369700"/>
            </a:xfrm>
            <a:custGeom>
              <a:avLst/>
              <a:gdLst/>
              <a:ahLst/>
              <a:cxnLst/>
              <a:rect l="l" t="t" r="r" b="b"/>
              <a:pathLst>
                <a:path w="28517" h="14788" extrusionOk="0">
                  <a:moveTo>
                    <a:pt x="20170" y="5394"/>
                  </a:moveTo>
                  <a:cubicBezTo>
                    <a:pt x="17146" y="3644"/>
                    <a:pt x="13883" y="2286"/>
                    <a:pt x="10442" y="1358"/>
                  </a:cubicBezTo>
                  <a:cubicBezTo>
                    <a:pt x="7109" y="476"/>
                    <a:pt x="3608" y="0"/>
                    <a:pt x="1" y="0"/>
                  </a:cubicBezTo>
                  <a:lnTo>
                    <a:pt x="1" y="4215"/>
                  </a:lnTo>
                  <a:cubicBezTo>
                    <a:pt x="3227" y="4215"/>
                    <a:pt x="6359" y="4644"/>
                    <a:pt x="9347" y="5441"/>
                  </a:cubicBezTo>
                  <a:cubicBezTo>
                    <a:pt x="12431" y="6263"/>
                    <a:pt x="15360" y="7489"/>
                    <a:pt x="18062" y="9049"/>
                  </a:cubicBezTo>
                  <a:cubicBezTo>
                    <a:pt x="20801" y="10632"/>
                    <a:pt x="23313" y="12573"/>
                    <a:pt x="25540" y="14788"/>
                  </a:cubicBezTo>
                  <a:lnTo>
                    <a:pt x="28516" y="11811"/>
                  </a:lnTo>
                  <a:cubicBezTo>
                    <a:pt x="26040" y="9323"/>
                    <a:pt x="23230" y="7168"/>
                    <a:pt x="20170" y="53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25;p43">
              <a:extLst>
                <a:ext uri="{FF2B5EF4-FFF2-40B4-BE49-F238E27FC236}">
                  <a16:creationId xmlns:a16="http://schemas.microsoft.com/office/drawing/2014/main" xmlns="" id="{2A9E104C-C89A-42C5-A829-D74B682B8FD1}"/>
                </a:ext>
              </a:extLst>
            </p:cNvPr>
            <p:cNvSpPr/>
            <p:nvPr/>
          </p:nvSpPr>
          <p:spPr>
            <a:xfrm>
              <a:off x="2869538" y="1771888"/>
              <a:ext cx="213750" cy="214025"/>
            </a:xfrm>
            <a:custGeom>
              <a:avLst/>
              <a:gdLst/>
              <a:ahLst/>
              <a:cxnLst/>
              <a:rect l="l" t="t" r="r" b="b"/>
              <a:pathLst>
                <a:path w="8550" h="8561" extrusionOk="0">
                  <a:moveTo>
                    <a:pt x="4275" y="0"/>
                  </a:moveTo>
                  <a:cubicBezTo>
                    <a:pt x="1906" y="0"/>
                    <a:pt x="1" y="1917"/>
                    <a:pt x="1" y="4274"/>
                  </a:cubicBezTo>
                  <a:cubicBezTo>
                    <a:pt x="1" y="6644"/>
                    <a:pt x="1906" y="8561"/>
                    <a:pt x="4275" y="8561"/>
                  </a:cubicBezTo>
                  <a:cubicBezTo>
                    <a:pt x="6632" y="8561"/>
                    <a:pt x="8549" y="6644"/>
                    <a:pt x="8549" y="4274"/>
                  </a:cubicBezTo>
                  <a:cubicBezTo>
                    <a:pt x="8549" y="1917"/>
                    <a:pt x="6632" y="0"/>
                    <a:pt x="4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oogle Shape;1326;p43">
              <a:extLst>
                <a:ext uri="{FF2B5EF4-FFF2-40B4-BE49-F238E27FC236}">
                  <a16:creationId xmlns:a16="http://schemas.microsoft.com/office/drawing/2014/main" xmlns="" id="{E87A11B9-51BE-4FBA-8FFA-B2B7FF4E194D}"/>
                </a:ext>
              </a:extLst>
            </p:cNvPr>
            <p:cNvGrpSpPr/>
            <p:nvPr/>
          </p:nvGrpSpPr>
          <p:grpSpPr>
            <a:xfrm>
              <a:off x="4159888" y="724388"/>
              <a:ext cx="3766811" cy="1141137"/>
              <a:chOff x="4159888" y="724376"/>
              <a:chExt cx="3766811" cy="1141137"/>
            </a:xfrm>
          </p:grpSpPr>
          <p:sp>
            <p:nvSpPr>
              <p:cNvPr id="17" name="Google Shape;1327;p43">
                <a:extLst>
                  <a:ext uri="{FF2B5EF4-FFF2-40B4-BE49-F238E27FC236}">
                    <a16:creationId xmlns:a16="http://schemas.microsoft.com/office/drawing/2014/main" xmlns="" id="{E56DA46C-7413-4518-AC0C-1E75422D0AC0}"/>
                  </a:ext>
                </a:extLst>
              </p:cNvPr>
              <p:cNvSpPr/>
              <p:nvPr/>
            </p:nvSpPr>
            <p:spPr>
              <a:xfrm>
                <a:off x="4505012" y="724376"/>
                <a:ext cx="735250" cy="735225"/>
              </a:xfrm>
              <a:custGeom>
                <a:avLst/>
                <a:gdLst/>
                <a:ahLst/>
                <a:cxnLst/>
                <a:rect l="l" t="t" r="r" b="b"/>
                <a:pathLst>
                  <a:path w="29410" h="29409" extrusionOk="0">
                    <a:moveTo>
                      <a:pt x="14705" y="0"/>
                    </a:moveTo>
                    <a:cubicBezTo>
                      <a:pt x="6585" y="0"/>
                      <a:pt x="1" y="6584"/>
                      <a:pt x="1" y="14704"/>
                    </a:cubicBezTo>
                    <a:cubicBezTo>
                      <a:pt x="1" y="22824"/>
                      <a:pt x="6585" y="29409"/>
                      <a:pt x="14705" y="29409"/>
                    </a:cubicBezTo>
                    <a:cubicBezTo>
                      <a:pt x="22825" y="29409"/>
                      <a:pt x="29409" y="22824"/>
                      <a:pt x="29409" y="14704"/>
                    </a:cubicBezTo>
                    <a:cubicBezTo>
                      <a:pt x="29409" y="6584"/>
                      <a:pt x="22825" y="0"/>
                      <a:pt x="147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28;p43">
                <a:extLst>
                  <a:ext uri="{FF2B5EF4-FFF2-40B4-BE49-F238E27FC236}">
                    <a16:creationId xmlns:a16="http://schemas.microsoft.com/office/drawing/2014/main" xmlns="" id="{2BAFB64B-9CF6-4182-A2B2-07AAB0D4CAE0}"/>
                  </a:ext>
                </a:extLst>
              </p:cNvPr>
              <p:cNvSpPr/>
              <p:nvPr/>
            </p:nvSpPr>
            <p:spPr>
              <a:xfrm>
                <a:off x="4453063" y="1200238"/>
                <a:ext cx="665000" cy="665275"/>
              </a:xfrm>
              <a:custGeom>
                <a:avLst/>
                <a:gdLst/>
                <a:ahLst/>
                <a:cxnLst/>
                <a:rect l="l" t="t" r="r" b="b"/>
                <a:pathLst>
                  <a:path w="26600" h="26611" extrusionOk="0">
                    <a:moveTo>
                      <a:pt x="13300" y="26610"/>
                    </a:moveTo>
                    <a:cubicBezTo>
                      <a:pt x="5966" y="26610"/>
                      <a:pt x="1" y="20634"/>
                      <a:pt x="1" y="13299"/>
                    </a:cubicBezTo>
                    <a:cubicBezTo>
                      <a:pt x="1" y="5965"/>
                      <a:pt x="5966" y="0"/>
                      <a:pt x="13300" y="0"/>
                    </a:cubicBezTo>
                    <a:cubicBezTo>
                      <a:pt x="20634" y="0"/>
                      <a:pt x="26599" y="5965"/>
                      <a:pt x="26599" y="13299"/>
                    </a:cubicBezTo>
                    <a:cubicBezTo>
                      <a:pt x="26599" y="20634"/>
                      <a:pt x="20634" y="26610"/>
                      <a:pt x="13300" y="26610"/>
                    </a:cubicBezTo>
                    <a:close/>
                    <a:moveTo>
                      <a:pt x="13300" y="453"/>
                    </a:moveTo>
                    <a:cubicBezTo>
                      <a:pt x="6216" y="453"/>
                      <a:pt x="453" y="6215"/>
                      <a:pt x="453" y="13299"/>
                    </a:cubicBezTo>
                    <a:cubicBezTo>
                      <a:pt x="453" y="20384"/>
                      <a:pt x="6216" y="26146"/>
                      <a:pt x="13300" y="26146"/>
                    </a:cubicBezTo>
                    <a:cubicBezTo>
                      <a:pt x="20384" y="26146"/>
                      <a:pt x="26147" y="20384"/>
                      <a:pt x="26147" y="13299"/>
                    </a:cubicBezTo>
                    <a:cubicBezTo>
                      <a:pt x="26147" y="6215"/>
                      <a:pt x="20384" y="453"/>
                      <a:pt x="13300" y="45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29;p43">
                <a:extLst>
                  <a:ext uri="{FF2B5EF4-FFF2-40B4-BE49-F238E27FC236}">
                    <a16:creationId xmlns:a16="http://schemas.microsoft.com/office/drawing/2014/main" xmlns="" id="{5A6EBD1C-F2E7-42E8-A953-70AE5F755CDA}"/>
                  </a:ext>
                </a:extLst>
              </p:cNvPr>
              <p:cNvSpPr/>
              <p:nvPr/>
            </p:nvSpPr>
            <p:spPr>
              <a:xfrm>
                <a:off x="4159888" y="1239975"/>
                <a:ext cx="927525" cy="585800"/>
              </a:xfrm>
              <a:custGeom>
                <a:avLst/>
                <a:gdLst/>
                <a:ahLst/>
                <a:cxnLst/>
                <a:rect l="l" t="t" r="r" b="b"/>
                <a:pathLst>
                  <a:path w="37101" h="23432" extrusionOk="0">
                    <a:moveTo>
                      <a:pt x="25539" y="251"/>
                    </a:moveTo>
                    <a:cubicBezTo>
                      <a:pt x="19872" y="1"/>
                      <a:pt x="15050" y="3846"/>
                      <a:pt x="13764" y="9073"/>
                    </a:cubicBezTo>
                    <a:cubicBezTo>
                      <a:pt x="13597" y="9740"/>
                      <a:pt x="12978" y="10216"/>
                      <a:pt x="12288" y="10216"/>
                    </a:cubicBezTo>
                    <a:lnTo>
                      <a:pt x="6263" y="10216"/>
                    </a:lnTo>
                    <a:cubicBezTo>
                      <a:pt x="5811" y="10216"/>
                      <a:pt x="5453" y="9847"/>
                      <a:pt x="5453" y="9406"/>
                    </a:cubicBezTo>
                    <a:lnTo>
                      <a:pt x="5453" y="6870"/>
                    </a:lnTo>
                    <a:cubicBezTo>
                      <a:pt x="5453" y="6561"/>
                      <a:pt x="5084" y="6406"/>
                      <a:pt x="4858" y="6620"/>
                    </a:cubicBezTo>
                    <a:lnTo>
                      <a:pt x="441" y="11050"/>
                    </a:lnTo>
                    <a:cubicBezTo>
                      <a:pt x="0" y="11490"/>
                      <a:pt x="0" y="12193"/>
                      <a:pt x="441" y="12621"/>
                    </a:cubicBezTo>
                    <a:lnTo>
                      <a:pt x="4858" y="17050"/>
                    </a:lnTo>
                    <a:cubicBezTo>
                      <a:pt x="5084" y="17265"/>
                      <a:pt x="5453" y="17110"/>
                      <a:pt x="5453" y="16800"/>
                    </a:cubicBezTo>
                    <a:lnTo>
                      <a:pt x="5453" y="14276"/>
                    </a:lnTo>
                    <a:cubicBezTo>
                      <a:pt x="5453" y="13824"/>
                      <a:pt x="5811" y="13466"/>
                      <a:pt x="6263" y="13466"/>
                    </a:cubicBezTo>
                    <a:lnTo>
                      <a:pt x="12288" y="13466"/>
                    </a:lnTo>
                    <a:cubicBezTo>
                      <a:pt x="13002" y="13466"/>
                      <a:pt x="13609" y="13955"/>
                      <a:pt x="13776" y="14645"/>
                    </a:cubicBezTo>
                    <a:cubicBezTo>
                      <a:pt x="15026" y="19693"/>
                      <a:pt x="19586" y="23432"/>
                      <a:pt x="25027" y="23432"/>
                    </a:cubicBezTo>
                    <a:cubicBezTo>
                      <a:pt x="31730" y="23432"/>
                      <a:pt x="37100" y="17753"/>
                      <a:pt x="36588" y="10954"/>
                    </a:cubicBezTo>
                    <a:cubicBezTo>
                      <a:pt x="36160" y="5144"/>
                      <a:pt x="31373" y="501"/>
                      <a:pt x="25539" y="25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30;p43">
                <a:extLst>
                  <a:ext uri="{FF2B5EF4-FFF2-40B4-BE49-F238E27FC236}">
                    <a16:creationId xmlns:a16="http://schemas.microsoft.com/office/drawing/2014/main" xmlns="" id="{B87E51E2-7DC5-477E-AA58-979ED123F2D0}"/>
                  </a:ext>
                </a:extLst>
              </p:cNvPr>
              <p:cNvSpPr/>
              <p:nvPr/>
            </p:nvSpPr>
            <p:spPr>
              <a:xfrm>
                <a:off x="5124285" y="1263897"/>
                <a:ext cx="2802414" cy="549500"/>
              </a:xfrm>
              <a:custGeom>
                <a:avLst/>
                <a:gdLst/>
                <a:ahLst/>
                <a:cxnLst/>
                <a:rect l="l" t="t" r="r" b="b"/>
                <a:pathLst>
                  <a:path w="67176" h="21980" extrusionOk="0">
                    <a:moveTo>
                      <a:pt x="8799" y="1"/>
                    </a:moveTo>
                    <a:cubicBezTo>
                      <a:pt x="7942" y="1"/>
                      <a:pt x="7144" y="418"/>
                      <a:pt x="6644" y="1120"/>
                    </a:cubicBezTo>
                    <a:lnTo>
                      <a:pt x="608" y="9562"/>
                    </a:lnTo>
                    <a:cubicBezTo>
                      <a:pt x="1" y="10419"/>
                      <a:pt x="1" y="11562"/>
                      <a:pt x="608" y="12419"/>
                    </a:cubicBezTo>
                    <a:lnTo>
                      <a:pt x="6644" y="20861"/>
                    </a:lnTo>
                    <a:cubicBezTo>
                      <a:pt x="7144" y="21563"/>
                      <a:pt x="7942" y="21980"/>
                      <a:pt x="8799" y="21980"/>
                    </a:cubicBezTo>
                    <a:lnTo>
                      <a:pt x="56198" y="21980"/>
                    </a:lnTo>
                    <a:cubicBezTo>
                      <a:pt x="62258" y="21980"/>
                      <a:pt x="67176" y="17051"/>
                      <a:pt x="67176" y="10990"/>
                    </a:cubicBezTo>
                    <a:cubicBezTo>
                      <a:pt x="67176" y="4918"/>
                      <a:pt x="62258" y="1"/>
                      <a:pt x="56198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s-CO" sz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Realizar un diagnóstico de los estudiantes que requieren refuerzo en las áreas básicas del conocimiento</a:t>
                </a:r>
                <a:endParaRPr lang="en-US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1" name="Google Shape;1331;p43">
                <a:extLst>
                  <a:ext uri="{FF2B5EF4-FFF2-40B4-BE49-F238E27FC236}">
                    <a16:creationId xmlns:a16="http://schemas.microsoft.com/office/drawing/2014/main" xmlns="" id="{594BC604-6CFB-46D6-9FB9-2AD78E169819}"/>
                  </a:ext>
                </a:extLst>
              </p:cNvPr>
              <p:cNvSpPr txBox="1"/>
              <p:nvPr/>
            </p:nvSpPr>
            <p:spPr>
              <a:xfrm>
                <a:off x="4526363" y="1347925"/>
                <a:ext cx="5184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/>
              </a:p>
            </p:txBody>
          </p:sp>
        </p:grpSp>
        <p:sp>
          <p:nvSpPr>
            <p:cNvPr id="16" name="Google Shape;1337;p43">
              <a:extLst>
                <a:ext uri="{FF2B5EF4-FFF2-40B4-BE49-F238E27FC236}">
                  <a16:creationId xmlns:a16="http://schemas.microsoft.com/office/drawing/2014/main" xmlns="" id="{45DFEE15-A547-4120-B329-664B74D3F650}"/>
                </a:ext>
              </a:extLst>
            </p:cNvPr>
            <p:cNvSpPr/>
            <p:nvPr/>
          </p:nvSpPr>
          <p:spPr>
            <a:xfrm>
              <a:off x="2919538" y="1822188"/>
              <a:ext cx="113750" cy="113425"/>
            </a:xfrm>
            <a:custGeom>
              <a:avLst/>
              <a:gdLst/>
              <a:ahLst/>
              <a:cxnLst/>
              <a:rect l="l" t="t" r="r" b="b"/>
              <a:pathLst>
                <a:path w="4550" h="4537" extrusionOk="0">
                  <a:moveTo>
                    <a:pt x="4549" y="2262"/>
                  </a:moveTo>
                  <a:cubicBezTo>
                    <a:pt x="4549" y="3524"/>
                    <a:pt x="3525" y="4536"/>
                    <a:pt x="2275" y="4536"/>
                  </a:cubicBezTo>
                  <a:cubicBezTo>
                    <a:pt x="1025" y="4536"/>
                    <a:pt x="1" y="3524"/>
                    <a:pt x="1" y="2262"/>
                  </a:cubicBezTo>
                  <a:cubicBezTo>
                    <a:pt x="1" y="1012"/>
                    <a:pt x="1025" y="0"/>
                    <a:pt x="2275" y="0"/>
                  </a:cubicBezTo>
                  <a:cubicBezTo>
                    <a:pt x="3525" y="0"/>
                    <a:pt x="4549" y="1012"/>
                    <a:pt x="4549" y="22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1354;p43">
            <a:extLst>
              <a:ext uri="{FF2B5EF4-FFF2-40B4-BE49-F238E27FC236}">
                <a16:creationId xmlns:a16="http://schemas.microsoft.com/office/drawing/2014/main" xmlns="" id="{450CEF84-5775-4298-95DD-B41C8EA507D3}"/>
              </a:ext>
            </a:extLst>
          </p:cNvPr>
          <p:cNvGrpSpPr/>
          <p:nvPr/>
        </p:nvGrpSpPr>
        <p:grpSpPr>
          <a:xfrm>
            <a:off x="2657478" y="4294721"/>
            <a:ext cx="9186605" cy="1234729"/>
            <a:chOff x="2249299" y="3332753"/>
            <a:chExt cx="5767633" cy="1234729"/>
          </a:xfrm>
        </p:grpSpPr>
        <p:sp>
          <p:nvSpPr>
            <p:cNvPr id="44" name="Google Shape;1355;p43">
              <a:extLst>
                <a:ext uri="{FF2B5EF4-FFF2-40B4-BE49-F238E27FC236}">
                  <a16:creationId xmlns:a16="http://schemas.microsoft.com/office/drawing/2014/main" xmlns="" id="{FA516F9A-57C0-4B29-BB12-037079E1BF99}"/>
                </a:ext>
              </a:extLst>
            </p:cNvPr>
            <p:cNvSpPr/>
            <p:nvPr/>
          </p:nvSpPr>
          <p:spPr>
            <a:xfrm>
              <a:off x="2966288" y="3650388"/>
              <a:ext cx="1067125" cy="364650"/>
            </a:xfrm>
            <a:custGeom>
              <a:avLst/>
              <a:gdLst/>
              <a:ahLst/>
              <a:cxnLst/>
              <a:rect l="l" t="t" r="r" b="b"/>
              <a:pathLst>
                <a:path w="42685" h="14586" extrusionOk="0">
                  <a:moveTo>
                    <a:pt x="536" y="0"/>
                  </a:moveTo>
                  <a:lnTo>
                    <a:pt x="0" y="524"/>
                  </a:lnTo>
                  <a:lnTo>
                    <a:pt x="14014" y="14585"/>
                  </a:lnTo>
                  <a:lnTo>
                    <a:pt x="42684" y="14585"/>
                  </a:lnTo>
                  <a:lnTo>
                    <a:pt x="42684" y="13835"/>
                  </a:lnTo>
                  <a:lnTo>
                    <a:pt x="14323" y="13835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44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1356;p43">
              <a:extLst>
                <a:ext uri="{FF2B5EF4-FFF2-40B4-BE49-F238E27FC236}">
                  <a16:creationId xmlns:a16="http://schemas.microsoft.com/office/drawing/2014/main" xmlns="" id="{18A7CE79-15CD-4488-A661-5B303FFADF97}"/>
                </a:ext>
              </a:extLst>
            </p:cNvPr>
            <p:cNvSpPr/>
            <p:nvPr/>
          </p:nvSpPr>
          <p:spPr>
            <a:xfrm>
              <a:off x="2249299" y="3332753"/>
              <a:ext cx="712925" cy="370000"/>
            </a:xfrm>
            <a:custGeom>
              <a:avLst/>
              <a:gdLst/>
              <a:ahLst/>
              <a:cxnLst/>
              <a:rect l="l" t="t" r="r" b="b"/>
              <a:pathLst>
                <a:path w="28517" h="14800" extrusionOk="0">
                  <a:moveTo>
                    <a:pt x="25540" y="0"/>
                  </a:moveTo>
                  <a:cubicBezTo>
                    <a:pt x="23313" y="2227"/>
                    <a:pt x="20801" y="4156"/>
                    <a:pt x="18062" y="5751"/>
                  </a:cubicBezTo>
                  <a:cubicBezTo>
                    <a:pt x="15360" y="7311"/>
                    <a:pt x="12431" y="8525"/>
                    <a:pt x="9347" y="9359"/>
                  </a:cubicBezTo>
                  <a:cubicBezTo>
                    <a:pt x="6359" y="10156"/>
                    <a:pt x="3227" y="10585"/>
                    <a:pt x="1" y="10585"/>
                  </a:cubicBezTo>
                  <a:lnTo>
                    <a:pt x="1" y="14800"/>
                  </a:lnTo>
                  <a:cubicBezTo>
                    <a:pt x="3608" y="14800"/>
                    <a:pt x="7109" y="14324"/>
                    <a:pt x="10442" y="13431"/>
                  </a:cubicBezTo>
                  <a:cubicBezTo>
                    <a:pt x="13883" y="12514"/>
                    <a:pt x="17146" y="11145"/>
                    <a:pt x="20170" y="9394"/>
                  </a:cubicBezTo>
                  <a:cubicBezTo>
                    <a:pt x="23230" y="7632"/>
                    <a:pt x="26040" y="5465"/>
                    <a:pt x="28516" y="2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1357;p43">
              <a:extLst>
                <a:ext uri="{FF2B5EF4-FFF2-40B4-BE49-F238E27FC236}">
                  <a16:creationId xmlns:a16="http://schemas.microsoft.com/office/drawing/2014/main" xmlns="" id="{73620D24-8B0D-4E2C-8CF5-82D95A837FD6}"/>
                </a:ext>
              </a:extLst>
            </p:cNvPr>
            <p:cNvSpPr/>
            <p:nvPr/>
          </p:nvSpPr>
          <p:spPr>
            <a:xfrm>
              <a:off x="2869538" y="3536388"/>
              <a:ext cx="213750" cy="214025"/>
            </a:xfrm>
            <a:custGeom>
              <a:avLst/>
              <a:gdLst/>
              <a:ahLst/>
              <a:cxnLst/>
              <a:rect l="l" t="t" r="r" b="b"/>
              <a:pathLst>
                <a:path w="8550" h="8561" extrusionOk="0">
                  <a:moveTo>
                    <a:pt x="4275" y="0"/>
                  </a:moveTo>
                  <a:cubicBezTo>
                    <a:pt x="1906" y="0"/>
                    <a:pt x="1" y="1917"/>
                    <a:pt x="1" y="4286"/>
                  </a:cubicBezTo>
                  <a:cubicBezTo>
                    <a:pt x="1" y="6644"/>
                    <a:pt x="1906" y="8561"/>
                    <a:pt x="4275" y="8561"/>
                  </a:cubicBezTo>
                  <a:cubicBezTo>
                    <a:pt x="6632" y="8561"/>
                    <a:pt x="8549" y="6644"/>
                    <a:pt x="8549" y="4286"/>
                  </a:cubicBezTo>
                  <a:cubicBezTo>
                    <a:pt x="8549" y="1917"/>
                    <a:pt x="6632" y="0"/>
                    <a:pt x="4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1358;p43">
              <a:extLst>
                <a:ext uri="{FF2B5EF4-FFF2-40B4-BE49-F238E27FC236}">
                  <a16:creationId xmlns:a16="http://schemas.microsoft.com/office/drawing/2014/main" xmlns="" id="{FB9898F2-42E7-4AD3-AB81-5CE157EE12C0}"/>
                </a:ext>
              </a:extLst>
            </p:cNvPr>
            <p:cNvSpPr/>
            <p:nvPr/>
          </p:nvSpPr>
          <p:spPr>
            <a:xfrm>
              <a:off x="2919538" y="3586688"/>
              <a:ext cx="113750" cy="113425"/>
            </a:xfrm>
            <a:custGeom>
              <a:avLst/>
              <a:gdLst/>
              <a:ahLst/>
              <a:cxnLst/>
              <a:rect l="l" t="t" r="r" b="b"/>
              <a:pathLst>
                <a:path w="4550" h="4537" extrusionOk="0">
                  <a:moveTo>
                    <a:pt x="4549" y="2274"/>
                  </a:moveTo>
                  <a:cubicBezTo>
                    <a:pt x="4549" y="3525"/>
                    <a:pt x="3525" y="4537"/>
                    <a:pt x="2275" y="4537"/>
                  </a:cubicBezTo>
                  <a:cubicBezTo>
                    <a:pt x="1025" y="4537"/>
                    <a:pt x="1" y="3525"/>
                    <a:pt x="1" y="2274"/>
                  </a:cubicBezTo>
                  <a:cubicBezTo>
                    <a:pt x="1" y="1012"/>
                    <a:pt x="1025" y="0"/>
                    <a:pt x="2275" y="0"/>
                  </a:cubicBezTo>
                  <a:cubicBezTo>
                    <a:pt x="3525" y="0"/>
                    <a:pt x="4549" y="1012"/>
                    <a:pt x="4549" y="22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1359;p43">
              <a:extLst>
                <a:ext uri="{FF2B5EF4-FFF2-40B4-BE49-F238E27FC236}">
                  <a16:creationId xmlns:a16="http://schemas.microsoft.com/office/drawing/2014/main" xmlns="" id="{DA791E5E-0C95-4238-BF6D-1B095028B816}"/>
                </a:ext>
              </a:extLst>
            </p:cNvPr>
            <p:cNvGrpSpPr/>
            <p:nvPr/>
          </p:nvGrpSpPr>
          <p:grpSpPr>
            <a:xfrm>
              <a:off x="3944346" y="3650388"/>
              <a:ext cx="4072586" cy="917094"/>
              <a:chOff x="3944346" y="3620351"/>
              <a:chExt cx="4072586" cy="917094"/>
            </a:xfrm>
          </p:grpSpPr>
          <p:sp>
            <p:nvSpPr>
              <p:cNvPr id="49" name="Google Shape;1360;p43">
                <a:extLst>
                  <a:ext uri="{FF2B5EF4-FFF2-40B4-BE49-F238E27FC236}">
                    <a16:creationId xmlns:a16="http://schemas.microsoft.com/office/drawing/2014/main" xmlns="" id="{1001E5F5-54ED-4A0B-B091-69FA56989729}"/>
                  </a:ext>
                </a:extLst>
              </p:cNvPr>
              <p:cNvSpPr/>
              <p:nvPr/>
            </p:nvSpPr>
            <p:spPr>
              <a:xfrm>
                <a:off x="4091591" y="3802220"/>
                <a:ext cx="756864" cy="735225"/>
              </a:xfrm>
              <a:custGeom>
                <a:avLst/>
                <a:gdLst/>
                <a:ahLst/>
                <a:cxnLst/>
                <a:rect l="l" t="t" r="r" b="b"/>
                <a:pathLst>
                  <a:path w="29410" h="29409" extrusionOk="0">
                    <a:moveTo>
                      <a:pt x="14705" y="1"/>
                    </a:moveTo>
                    <a:cubicBezTo>
                      <a:pt x="6585" y="1"/>
                      <a:pt x="1" y="6585"/>
                      <a:pt x="1" y="14705"/>
                    </a:cubicBezTo>
                    <a:cubicBezTo>
                      <a:pt x="1" y="22825"/>
                      <a:pt x="6585" y="29409"/>
                      <a:pt x="14705" y="29409"/>
                    </a:cubicBezTo>
                    <a:cubicBezTo>
                      <a:pt x="22825" y="29409"/>
                      <a:pt x="29409" y="22825"/>
                      <a:pt x="29409" y="14705"/>
                    </a:cubicBezTo>
                    <a:cubicBezTo>
                      <a:pt x="29409" y="6585"/>
                      <a:pt x="22825" y="1"/>
                      <a:pt x="147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1361;p43">
                <a:extLst>
                  <a:ext uri="{FF2B5EF4-FFF2-40B4-BE49-F238E27FC236}">
                    <a16:creationId xmlns:a16="http://schemas.microsoft.com/office/drawing/2014/main" xmlns="" id="{D1DE71C8-D9B2-4DC2-8514-7953DFA5C1AA}"/>
                  </a:ext>
                </a:extLst>
              </p:cNvPr>
              <p:cNvSpPr/>
              <p:nvPr/>
            </p:nvSpPr>
            <p:spPr>
              <a:xfrm>
                <a:off x="4230876" y="3643088"/>
                <a:ext cx="684941" cy="665275"/>
              </a:xfrm>
              <a:custGeom>
                <a:avLst/>
                <a:gdLst/>
                <a:ahLst/>
                <a:cxnLst/>
                <a:rect l="l" t="t" r="r" b="b"/>
                <a:pathLst>
                  <a:path w="26600" h="26611" extrusionOk="0">
                    <a:moveTo>
                      <a:pt x="13300" y="26611"/>
                    </a:moveTo>
                    <a:cubicBezTo>
                      <a:pt x="5966" y="26611"/>
                      <a:pt x="1" y="20646"/>
                      <a:pt x="1" y="13312"/>
                    </a:cubicBezTo>
                    <a:cubicBezTo>
                      <a:pt x="1" y="5977"/>
                      <a:pt x="5966" y="1"/>
                      <a:pt x="13300" y="1"/>
                    </a:cubicBezTo>
                    <a:cubicBezTo>
                      <a:pt x="20634" y="1"/>
                      <a:pt x="26599" y="5977"/>
                      <a:pt x="26599" y="13312"/>
                    </a:cubicBezTo>
                    <a:cubicBezTo>
                      <a:pt x="26599" y="20646"/>
                      <a:pt x="20634" y="26611"/>
                      <a:pt x="13300" y="26611"/>
                    </a:cubicBezTo>
                    <a:close/>
                    <a:moveTo>
                      <a:pt x="13300" y="465"/>
                    </a:moveTo>
                    <a:cubicBezTo>
                      <a:pt x="6216" y="465"/>
                      <a:pt x="453" y="6227"/>
                      <a:pt x="453" y="13312"/>
                    </a:cubicBezTo>
                    <a:cubicBezTo>
                      <a:pt x="453" y="20396"/>
                      <a:pt x="6216" y="26159"/>
                      <a:pt x="13300" y="26159"/>
                    </a:cubicBezTo>
                    <a:cubicBezTo>
                      <a:pt x="20384" y="26159"/>
                      <a:pt x="26147" y="20396"/>
                      <a:pt x="26147" y="13312"/>
                    </a:cubicBezTo>
                    <a:cubicBezTo>
                      <a:pt x="26147" y="6227"/>
                      <a:pt x="20384" y="465"/>
                      <a:pt x="13300" y="4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1362;p43">
                <a:extLst>
                  <a:ext uri="{FF2B5EF4-FFF2-40B4-BE49-F238E27FC236}">
                    <a16:creationId xmlns:a16="http://schemas.microsoft.com/office/drawing/2014/main" xmlns="" id="{9B94CFBF-4F12-4125-859C-FD7094D98F0D}"/>
                  </a:ext>
                </a:extLst>
              </p:cNvPr>
              <p:cNvSpPr/>
              <p:nvPr/>
            </p:nvSpPr>
            <p:spPr>
              <a:xfrm>
                <a:off x="3944346" y="3691613"/>
                <a:ext cx="927525" cy="585825"/>
              </a:xfrm>
              <a:custGeom>
                <a:avLst/>
                <a:gdLst/>
                <a:ahLst/>
                <a:cxnLst/>
                <a:rect l="l" t="t" r="r" b="b"/>
                <a:pathLst>
                  <a:path w="37101" h="23433" extrusionOk="0">
                    <a:moveTo>
                      <a:pt x="25539" y="251"/>
                    </a:moveTo>
                    <a:cubicBezTo>
                      <a:pt x="19872" y="1"/>
                      <a:pt x="15050" y="3835"/>
                      <a:pt x="13764" y="9062"/>
                    </a:cubicBezTo>
                    <a:cubicBezTo>
                      <a:pt x="13597" y="9740"/>
                      <a:pt x="12978" y="10205"/>
                      <a:pt x="12288" y="10205"/>
                    </a:cubicBezTo>
                    <a:lnTo>
                      <a:pt x="6263" y="10205"/>
                    </a:lnTo>
                    <a:cubicBezTo>
                      <a:pt x="5811" y="10205"/>
                      <a:pt x="5453" y="9847"/>
                      <a:pt x="5453" y="9395"/>
                    </a:cubicBezTo>
                    <a:lnTo>
                      <a:pt x="5453" y="6871"/>
                    </a:lnTo>
                    <a:cubicBezTo>
                      <a:pt x="5453" y="6561"/>
                      <a:pt x="5084" y="6406"/>
                      <a:pt x="4858" y="6621"/>
                    </a:cubicBezTo>
                    <a:lnTo>
                      <a:pt x="441" y="11050"/>
                    </a:lnTo>
                    <a:cubicBezTo>
                      <a:pt x="0" y="11479"/>
                      <a:pt x="0" y="12181"/>
                      <a:pt x="441" y="12622"/>
                    </a:cubicBezTo>
                    <a:lnTo>
                      <a:pt x="4858" y="17051"/>
                    </a:lnTo>
                    <a:cubicBezTo>
                      <a:pt x="5084" y="17265"/>
                      <a:pt x="5453" y="17110"/>
                      <a:pt x="5453" y="16801"/>
                    </a:cubicBezTo>
                    <a:lnTo>
                      <a:pt x="5453" y="14265"/>
                    </a:lnTo>
                    <a:cubicBezTo>
                      <a:pt x="5453" y="13824"/>
                      <a:pt x="5811" y="13455"/>
                      <a:pt x="6263" y="13455"/>
                    </a:cubicBezTo>
                    <a:lnTo>
                      <a:pt x="12288" y="13455"/>
                    </a:lnTo>
                    <a:cubicBezTo>
                      <a:pt x="13002" y="13455"/>
                      <a:pt x="13609" y="13955"/>
                      <a:pt x="13776" y="14634"/>
                    </a:cubicBezTo>
                    <a:cubicBezTo>
                      <a:pt x="15026" y="19694"/>
                      <a:pt x="19586" y="23432"/>
                      <a:pt x="25027" y="23432"/>
                    </a:cubicBezTo>
                    <a:cubicBezTo>
                      <a:pt x="31730" y="23432"/>
                      <a:pt x="37100" y="17753"/>
                      <a:pt x="36588" y="10943"/>
                    </a:cubicBezTo>
                    <a:cubicBezTo>
                      <a:pt x="36160" y="5132"/>
                      <a:pt x="31373" y="501"/>
                      <a:pt x="25539" y="25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1363;p43">
                <a:extLst>
                  <a:ext uri="{FF2B5EF4-FFF2-40B4-BE49-F238E27FC236}">
                    <a16:creationId xmlns:a16="http://schemas.microsoft.com/office/drawing/2014/main" xmlns="" id="{093DE7EA-8BDF-435D-800C-814153BF85EB}"/>
                  </a:ext>
                </a:extLst>
              </p:cNvPr>
              <p:cNvSpPr/>
              <p:nvPr/>
            </p:nvSpPr>
            <p:spPr>
              <a:xfrm>
                <a:off x="5019116" y="3620351"/>
                <a:ext cx="2997816" cy="917094"/>
              </a:xfrm>
              <a:custGeom>
                <a:avLst/>
                <a:gdLst/>
                <a:ahLst/>
                <a:cxnLst/>
                <a:rect l="l" t="t" r="r" b="b"/>
                <a:pathLst>
                  <a:path w="67176" h="21968" extrusionOk="0">
                    <a:moveTo>
                      <a:pt x="8799" y="0"/>
                    </a:moveTo>
                    <a:cubicBezTo>
                      <a:pt x="7942" y="0"/>
                      <a:pt x="7144" y="417"/>
                      <a:pt x="6644" y="1108"/>
                    </a:cubicBezTo>
                    <a:lnTo>
                      <a:pt x="608" y="9549"/>
                    </a:lnTo>
                    <a:cubicBezTo>
                      <a:pt x="1" y="10406"/>
                      <a:pt x="1" y="11561"/>
                      <a:pt x="608" y="12418"/>
                    </a:cubicBezTo>
                    <a:lnTo>
                      <a:pt x="6644" y="20860"/>
                    </a:lnTo>
                    <a:cubicBezTo>
                      <a:pt x="7144" y="21551"/>
                      <a:pt x="7942" y="21967"/>
                      <a:pt x="8799" y="21967"/>
                    </a:cubicBezTo>
                    <a:lnTo>
                      <a:pt x="56198" y="21967"/>
                    </a:lnTo>
                    <a:cubicBezTo>
                      <a:pt x="62258" y="21967"/>
                      <a:pt x="67176" y="17050"/>
                      <a:pt x="67176" y="10978"/>
                    </a:cubicBezTo>
                    <a:cubicBezTo>
                      <a:pt x="67176" y="4918"/>
                      <a:pt x="62258" y="0"/>
                      <a:pt x="56198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marL="342900" lvl="0" indent="-342900" rtl="0">
                  <a:tabLst>
                    <a:tab pos="457200" algn="l"/>
                  </a:tabLst>
                </a:pPr>
                <a:r>
                  <a:rPr lang="es-E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Adjuntar el acta del Consejo Académico donde dan aval a la estrategia A-PROBAR</a:t>
                </a:r>
                <a:endParaRPr lang="es-CO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53" name="Google Shape;1364;p43">
                <a:extLst>
                  <a:ext uri="{FF2B5EF4-FFF2-40B4-BE49-F238E27FC236}">
                    <a16:creationId xmlns:a16="http://schemas.microsoft.com/office/drawing/2014/main" xmlns="" id="{42192A4B-AE43-415B-BB1E-F0295A64B3D6}"/>
                  </a:ext>
                </a:extLst>
              </p:cNvPr>
              <p:cNvSpPr txBox="1"/>
              <p:nvPr/>
            </p:nvSpPr>
            <p:spPr>
              <a:xfrm>
                <a:off x="4299620" y="3852592"/>
                <a:ext cx="5184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2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04</a:t>
                </a:r>
                <a:endParaRPr sz="2400" dirty="0"/>
              </a:p>
            </p:txBody>
          </p:sp>
        </p:grpSp>
      </p:grpSp>
      <p:grpSp>
        <p:nvGrpSpPr>
          <p:cNvPr id="57" name="Google Shape;1368;p43">
            <a:extLst>
              <a:ext uri="{FF2B5EF4-FFF2-40B4-BE49-F238E27FC236}">
                <a16:creationId xmlns:a16="http://schemas.microsoft.com/office/drawing/2014/main" xmlns="" id="{540FB6FC-BADA-4988-BB15-B81B0036B195}"/>
              </a:ext>
            </a:extLst>
          </p:cNvPr>
          <p:cNvGrpSpPr/>
          <p:nvPr/>
        </p:nvGrpSpPr>
        <p:grpSpPr>
          <a:xfrm>
            <a:off x="3700831" y="2573234"/>
            <a:ext cx="8414967" cy="997444"/>
            <a:chOff x="3235063" y="1983076"/>
            <a:chExt cx="5078020" cy="848348"/>
          </a:xfrm>
        </p:grpSpPr>
        <p:sp>
          <p:nvSpPr>
            <p:cNvPr id="58" name="Google Shape;1369;p43">
              <a:extLst>
                <a:ext uri="{FF2B5EF4-FFF2-40B4-BE49-F238E27FC236}">
                  <a16:creationId xmlns:a16="http://schemas.microsoft.com/office/drawing/2014/main" xmlns="" id="{FCF69B72-47A3-4D91-B2F1-2B609CF184CE}"/>
                </a:ext>
              </a:extLst>
            </p:cNvPr>
            <p:cNvSpPr/>
            <p:nvPr/>
          </p:nvSpPr>
          <p:spPr>
            <a:xfrm>
              <a:off x="3497888" y="2349913"/>
              <a:ext cx="531050" cy="97975"/>
            </a:xfrm>
            <a:custGeom>
              <a:avLst/>
              <a:gdLst/>
              <a:ahLst/>
              <a:cxnLst/>
              <a:rect l="l" t="t" r="r" b="b"/>
              <a:pathLst>
                <a:path w="21242" h="3919" extrusionOk="0">
                  <a:moveTo>
                    <a:pt x="9061" y="1"/>
                  </a:moveTo>
                  <a:lnTo>
                    <a:pt x="1" y="3216"/>
                  </a:lnTo>
                  <a:lnTo>
                    <a:pt x="239" y="3918"/>
                  </a:lnTo>
                  <a:lnTo>
                    <a:pt x="9192" y="751"/>
                  </a:lnTo>
                  <a:lnTo>
                    <a:pt x="21242" y="751"/>
                  </a:lnTo>
                  <a:lnTo>
                    <a:pt x="21242" y="1"/>
                  </a:lnTo>
                  <a:close/>
                </a:path>
              </a:pathLst>
            </a:custGeom>
            <a:solidFill>
              <a:srgbClr val="44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1370;p43">
              <a:extLst>
                <a:ext uri="{FF2B5EF4-FFF2-40B4-BE49-F238E27FC236}">
                  <a16:creationId xmlns:a16="http://schemas.microsoft.com/office/drawing/2014/main" xmlns="" id="{3B6F1C0A-491B-4CD0-A19A-7D8708B2243A}"/>
                </a:ext>
              </a:extLst>
            </p:cNvPr>
            <p:cNvSpPr/>
            <p:nvPr/>
          </p:nvSpPr>
          <p:spPr>
            <a:xfrm>
              <a:off x="3235063" y="2047513"/>
              <a:ext cx="370000" cy="713200"/>
            </a:xfrm>
            <a:custGeom>
              <a:avLst/>
              <a:gdLst/>
              <a:ahLst/>
              <a:cxnLst/>
              <a:rect l="l" t="t" r="r" b="b"/>
              <a:pathLst>
                <a:path w="14800" h="28528" extrusionOk="0">
                  <a:moveTo>
                    <a:pt x="13431" y="18086"/>
                  </a:moveTo>
                  <a:cubicBezTo>
                    <a:pt x="12514" y="14633"/>
                    <a:pt x="11145" y="11371"/>
                    <a:pt x="9395" y="8346"/>
                  </a:cubicBezTo>
                  <a:cubicBezTo>
                    <a:pt x="7621" y="5287"/>
                    <a:pt x="5466" y="2489"/>
                    <a:pt x="2977" y="0"/>
                  </a:cubicBezTo>
                  <a:lnTo>
                    <a:pt x="1" y="2977"/>
                  </a:lnTo>
                  <a:cubicBezTo>
                    <a:pt x="2227" y="5203"/>
                    <a:pt x="4156" y="7715"/>
                    <a:pt x="5739" y="10466"/>
                  </a:cubicBezTo>
                  <a:cubicBezTo>
                    <a:pt x="7311" y="13168"/>
                    <a:pt x="8525" y="16085"/>
                    <a:pt x="9359" y="19169"/>
                  </a:cubicBezTo>
                  <a:cubicBezTo>
                    <a:pt x="10157" y="22158"/>
                    <a:pt x="10573" y="25289"/>
                    <a:pt x="10573" y="28527"/>
                  </a:cubicBezTo>
                  <a:lnTo>
                    <a:pt x="14800" y="28527"/>
                  </a:lnTo>
                  <a:cubicBezTo>
                    <a:pt x="14800" y="24908"/>
                    <a:pt x="14324" y="21408"/>
                    <a:pt x="13431" y="180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1371;p43">
              <a:extLst>
                <a:ext uri="{FF2B5EF4-FFF2-40B4-BE49-F238E27FC236}">
                  <a16:creationId xmlns:a16="http://schemas.microsoft.com/office/drawing/2014/main" xmlns="" id="{002AA180-BE09-40EF-8044-47E7F0529D0C}"/>
                </a:ext>
              </a:extLst>
            </p:cNvPr>
            <p:cNvSpPr/>
            <p:nvPr/>
          </p:nvSpPr>
          <p:spPr>
            <a:xfrm>
              <a:off x="3392813" y="2318063"/>
              <a:ext cx="213750" cy="213750"/>
            </a:xfrm>
            <a:custGeom>
              <a:avLst/>
              <a:gdLst/>
              <a:ahLst/>
              <a:cxnLst/>
              <a:rect l="l" t="t" r="r" b="b"/>
              <a:pathLst>
                <a:path w="8550" h="8550" extrusionOk="0">
                  <a:moveTo>
                    <a:pt x="4275" y="1"/>
                  </a:moveTo>
                  <a:cubicBezTo>
                    <a:pt x="1918" y="1"/>
                    <a:pt x="1" y="1918"/>
                    <a:pt x="1" y="4275"/>
                  </a:cubicBezTo>
                  <a:cubicBezTo>
                    <a:pt x="1" y="6633"/>
                    <a:pt x="1918" y="8550"/>
                    <a:pt x="4275" y="8550"/>
                  </a:cubicBezTo>
                  <a:cubicBezTo>
                    <a:pt x="6645" y="8550"/>
                    <a:pt x="8550" y="6633"/>
                    <a:pt x="8550" y="4275"/>
                  </a:cubicBezTo>
                  <a:cubicBezTo>
                    <a:pt x="8550" y="1918"/>
                    <a:pt x="664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1372;p43">
              <a:extLst>
                <a:ext uri="{FF2B5EF4-FFF2-40B4-BE49-F238E27FC236}">
                  <a16:creationId xmlns:a16="http://schemas.microsoft.com/office/drawing/2014/main" xmlns="" id="{39CFABC6-5AE7-4D52-8471-40A7AC3B5E33}"/>
                </a:ext>
              </a:extLst>
            </p:cNvPr>
            <p:cNvSpPr/>
            <p:nvPr/>
          </p:nvSpPr>
          <p:spPr>
            <a:xfrm>
              <a:off x="3442838" y="2368088"/>
              <a:ext cx="113725" cy="113725"/>
            </a:xfrm>
            <a:custGeom>
              <a:avLst/>
              <a:gdLst/>
              <a:ahLst/>
              <a:cxnLst/>
              <a:rect l="l" t="t" r="r" b="b"/>
              <a:pathLst>
                <a:path w="4549" h="4549" extrusionOk="0">
                  <a:moveTo>
                    <a:pt x="4548" y="2274"/>
                  </a:moveTo>
                  <a:cubicBezTo>
                    <a:pt x="4548" y="3524"/>
                    <a:pt x="3524" y="4548"/>
                    <a:pt x="2274" y="4548"/>
                  </a:cubicBezTo>
                  <a:cubicBezTo>
                    <a:pt x="1024" y="4548"/>
                    <a:pt x="0" y="3524"/>
                    <a:pt x="0" y="2274"/>
                  </a:cubicBezTo>
                  <a:cubicBezTo>
                    <a:pt x="0" y="1024"/>
                    <a:pt x="1024" y="0"/>
                    <a:pt x="2274" y="0"/>
                  </a:cubicBezTo>
                  <a:cubicBezTo>
                    <a:pt x="3524" y="0"/>
                    <a:pt x="4548" y="1024"/>
                    <a:pt x="4548" y="22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2" name="Google Shape;1373;p43">
              <a:extLst>
                <a:ext uri="{FF2B5EF4-FFF2-40B4-BE49-F238E27FC236}">
                  <a16:creationId xmlns:a16="http://schemas.microsoft.com/office/drawing/2014/main" xmlns="" id="{8DABD2C8-0061-4550-90DA-A416C4CB1677}"/>
                </a:ext>
              </a:extLst>
            </p:cNvPr>
            <p:cNvGrpSpPr/>
            <p:nvPr/>
          </p:nvGrpSpPr>
          <p:grpSpPr>
            <a:xfrm>
              <a:off x="4108817" y="1983076"/>
              <a:ext cx="4204266" cy="848348"/>
              <a:chOff x="4108817" y="1995876"/>
              <a:chExt cx="4204266" cy="848348"/>
            </a:xfrm>
          </p:grpSpPr>
          <p:sp>
            <p:nvSpPr>
              <p:cNvPr id="63" name="Google Shape;1374;p43">
                <a:extLst>
                  <a:ext uri="{FF2B5EF4-FFF2-40B4-BE49-F238E27FC236}">
                    <a16:creationId xmlns:a16="http://schemas.microsoft.com/office/drawing/2014/main" xmlns="" id="{4D1AD747-29D9-4B93-B5CD-8D126E35AD42}"/>
                  </a:ext>
                </a:extLst>
              </p:cNvPr>
              <p:cNvSpPr/>
              <p:nvPr/>
            </p:nvSpPr>
            <p:spPr>
              <a:xfrm>
                <a:off x="4483871" y="1995876"/>
                <a:ext cx="735250" cy="735225"/>
              </a:xfrm>
              <a:custGeom>
                <a:avLst/>
                <a:gdLst/>
                <a:ahLst/>
                <a:cxnLst/>
                <a:rect l="l" t="t" r="r" b="b"/>
                <a:pathLst>
                  <a:path w="29410" h="29409" extrusionOk="0">
                    <a:moveTo>
                      <a:pt x="14705" y="0"/>
                    </a:moveTo>
                    <a:cubicBezTo>
                      <a:pt x="6585" y="0"/>
                      <a:pt x="1" y="6585"/>
                      <a:pt x="1" y="14705"/>
                    </a:cubicBezTo>
                    <a:cubicBezTo>
                      <a:pt x="1" y="22825"/>
                      <a:pt x="6585" y="29409"/>
                      <a:pt x="14705" y="29409"/>
                    </a:cubicBezTo>
                    <a:cubicBezTo>
                      <a:pt x="22825" y="29409"/>
                      <a:pt x="29409" y="22825"/>
                      <a:pt x="29409" y="14705"/>
                    </a:cubicBezTo>
                    <a:cubicBezTo>
                      <a:pt x="29409" y="6585"/>
                      <a:pt x="22825" y="0"/>
                      <a:pt x="147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1375;p43">
                <a:extLst>
                  <a:ext uri="{FF2B5EF4-FFF2-40B4-BE49-F238E27FC236}">
                    <a16:creationId xmlns:a16="http://schemas.microsoft.com/office/drawing/2014/main" xmlns="" id="{C3408C90-5715-4518-BDEA-352B8B4F2085}"/>
                  </a:ext>
                </a:extLst>
              </p:cNvPr>
              <p:cNvSpPr/>
              <p:nvPr/>
            </p:nvSpPr>
            <p:spPr>
              <a:xfrm>
                <a:off x="4453063" y="2040213"/>
                <a:ext cx="665000" cy="665275"/>
              </a:xfrm>
              <a:custGeom>
                <a:avLst/>
                <a:gdLst/>
                <a:ahLst/>
                <a:cxnLst/>
                <a:rect l="l" t="t" r="r" b="b"/>
                <a:pathLst>
                  <a:path w="26600" h="26611" extrusionOk="0">
                    <a:moveTo>
                      <a:pt x="13300" y="26611"/>
                    </a:moveTo>
                    <a:cubicBezTo>
                      <a:pt x="5966" y="26611"/>
                      <a:pt x="1" y="20646"/>
                      <a:pt x="1" y="13312"/>
                    </a:cubicBezTo>
                    <a:cubicBezTo>
                      <a:pt x="1" y="5966"/>
                      <a:pt x="5966" y="1"/>
                      <a:pt x="13300" y="1"/>
                    </a:cubicBezTo>
                    <a:cubicBezTo>
                      <a:pt x="20634" y="1"/>
                      <a:pt x="26599" y="5966"/>
                      <a:pt x="26599" y="13312"/>
                    </a:cubicBezTo>
                    <a:cubicBezTo>
                      <a:pt x="26599" y="20646"/>
                      <a:pt x="20634" y="26611"/>
                      <a:pt x="13300" y="26611"/>
                    </a:cubicBezTo>
                    <a:close/>
                    <a:moveTo>
                      <a:pt x="13300" y="453"/>
                    </a:moveTo>
                    <a:cubicBezTo>
                      <a:pt x="6216" y="453"/>
                      <a:pt x="453" y="6227"/>
                      <a:pt x="453" y="13312"/>
                    </a:cubicBezTo>
                    <a:cubicBezTo>
                      <a:pt x="453" y="20396"/>
                      <a:pt x="6216" y="26159"/>
                      <a:pt x="13300" y="26159"/>
                    </a:cubicBezTo>
                    <a:cubicBezTo>
                      <a:pt x="20384" y="26159"/>
                      <a:pt x="26147" y="20396"/>
                      <a:pt x="26147" y="13312"/>
                    </a:cubicBezTo>
                    <a:cubicBezTo>
                      <a:pt x="26147" y="6227"/>
                      <a:pt x="20384" y="453"/>
                      <a:pt x="13300" y="4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1376;p43">
                <a:extLst>
                  <a:ext uri="{FF2B5EF4-FFF2-40B4-BE49-F238E27FC236}">
                    <a16:creationId xmlns:a16="http://schemas.microsoft.com/office/drawing/2014/main" xmlns="" id="{0DA63EB9-5FA0-4802-A98A-7FB2DD56863F}"/>
                  </a:ext>
                </a:extLst>
              </p:cNvPr>
              <p:cNvSpPr/>
              <p:nvPr/>
            </p:nvSpPr>
            <p:spPr>
              <a:xfrm>
                <a:off x="4108817" y="2071425"/>
                <a:ext cx="1002802" cy="585825"/>
              </a:xfrm>
              <a:custGeom>
                <a:avLst/>
                <a:gdLst/>
                <a:ahLst/>
                <a:cxnLst/>
                <a:rect l="l" t="t" r="r" b="b"/>
                <a:pathLst>
                  <a:path w="37101" h="23433" extrusionOk="0">
                    <a:moveTo>
                      <a:pt x="25539" y="251"/>
                    </a:moveTo>
                    <a:cubicBezTo>
                      <a:pt x="19872" y="1"/>
                      <a:pt x="15050" y="3835"/>
                      <a:pt x="13764" y="9062"/>
                    </a:cubicBezTo>
                    <a:cubicBezTo>
                      <a:pt x="13597" y="9740"/>
                      <a:pt x="12978" y="10205"/>
                      <a:pt x="12288" y="10205"/>
                    </a:cubicBezTo>
                    <a:lnTo>
                      <a:pt x="6263" y="10205"/>
                    </a:lnTo>
                    <a:cubicBezTo>
                      <a:pt x="5811" y="10205"/>
                      <a:pt x="5453" y="9847"/>
                      <a:pt x="5453" y="9395"/>
                    </a:cubicBezTo>
                    <a:lnTo>
                      <a:pt x="5453" y="6871"/>
                    </a:lnTo>
                    <a:cubicBezTo>
                      <a:pt x="5453" y="6561"/>
                      <a:pt x="5084" y="6395"/>
                      <a:pt x="4858" y="6621"/>
                    </a:cubicBezTo>
                    <a:lnTo>
                      <a:pt x="441" y="11038"/>
                    </a:lnTo>
                    <a:cubicBezTo>
                      <a:pt x="0" y="11478"/>
                      <a:pt x="0" y="12181"/>
                      <a:pt x="441" y="12621"/>
                    </a:cubicBezTo>
                    <a:lnTo>
                      <a:pt x="4858" y="17039"/>
                    </a:lnTo>
                    <a:cubicBezTo>
                      <a:pt x="5084" y="17265"/>
                      <a:pt x="5453" y="17110"/>
                      <a:pt x="5453" y="16801"/>
                    </a:cubicBezTo>
                    <a:lnTo>
                      <a:pt x="5453" y="14265"/>
                    </a:lnTo>
                    <a:cubicBezTo>
                      <a:pt x="5453" y="13824"/>
                      <a:pt x="5811" y="13455"/>
                      <a:pt x="6263" y="13455"/>
                    </a:cubicBezTo>
                    <a:lnTo>
                      <a:pt x="12288" y="13455"/>
                    </a:lnTo>
                    <a:cubicBezTo>
                      <a:pt x="13002" y="13455"/>
                      <a:pt x="13609" y="13943"/>
                      <a:pt x="13776" y="14634"/>
                    </a:cubicBezTo>
                    <a:cubicBezTo>
                      <a:pt x="15026" y="19682"/>
                      <a:pt x="19586" y="23432"/>
                      <a:pt x="25027" y="23432"/>
                    </a:cubicBezTo>
                    <a:cubicBezTo>
                      <a:pt x="31730" y="23432"/>
                      <a:pt x="37100" y="17753"/>
                      <a:pt x="36588" y="10943"/>
                    </a:cubicBezTo>
                    <a:cubicBezTo>
                      <a:pt x="36160" y="5132"/>
                      <a:pt x="31373" y="501"/>
                      <a:pt x="25539" y="2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1377;p43">
                <a:extLst>
                  <a:ext uri="{FF2B5EF4-FFF2-40B4-BE49-F238E27FC236}">
                    <a16:creationId xmlns:a16="http://schemas.microsoft.com/office/drawing/2014/main" xmlns="" id="{3718EF54-4B3A-4F61-92DD-4311E5B95FBE}"/>
                  </a:ext>
                </a:extLst>
              </p:cNvPr>
              <p:cNvSpPr/>
              <p:nvPr/>
            </p:nvSpPr>
            <p:spPr>
              <a:xfrm>
                <a:off x="5135236" y="2081410"/>
                <a:ext cx="3177847" cy="762814"/>
              </a:xfrm>
              <a:custGeom>
                <a:avLst/>
                <a:gdLst/>
                <a:ahLst/>
                <a:cxnLst/>
                <a:rect l="l" t="t" r="r" b="b"/>
                <a:pathLst>
                  <a:path w="67176" h="21968" extrusionOk="0">
                    <a:moveTo>
                      <a:pt x="8799" y="0"/>
                    </a:moveTo>
                    <a:cubicBezTo>
                      <a:pt x="7942" y="0"/>
                      <a:pt x="7144" y="405"/>
                      <a:pt x="6644" y="1108"/>
                    </a:cubicBezTo>
                    <a:lnTo>
                      <a:pt x="608" y="9549"/>
                    </a:lnTo>
                    <a:cubicBezTo>
                      <a:pt x="1" y="10406"/>
                      <a:pt x="1" y="11549"/>
                      <a:pt x="608" y="12407"/>
                    </a:cubicBezTo>
                    <a:lnTo>
                      <a:pt x="6644" y="20848"/>
                    </a:lnTo>
                    <a:cubicBezTo>
                      <a:pt x="7144" y="21551"/>
                      <a:pt x="7942" y="21967"/>
                      <a:pt x="8799" y="21967"/>
                    </a:cubicBezTo>
                    <a:lnTo>
                      <a:pt x="56198" y="21967"/>
                    </a:lnTo>
                    <a:cubicBezTo>
                      <a:pt x="62258" y="21967"/>
                      <a:pt x="67176" y="17050"/>
                      <a:pt x="67176" y="10978"/>
                    </a:cubicBezTo>
                    <a:cubicBezTo>
                      <a:pt x="67176" y="4918"/>
                      <a:pt x="62258" y="0"/>
                      <a:pt x="56198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lvl="0" algn="ctr" rtl="0"/>
                <a:r>
                  <a:rPr lang="es-CO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 Seleccionar  los docentes que van a trabajar en  la    estrategia</a:t>
                </a:r>
                <a:endParaRPr lang="es-CO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7" name="Google Shape;1378;p43">
                <a:extLst>
                  <a:ext uri="{FF2B5EF4-FFF2-40B4-BE49-F238E27FC236}">
                    <a16:creationId xmlns:a16="http://schemas.microsoft.com/office/drawing/2014/main" xmlns="" id="{30F925D8-8963-4274-8E65-8AE8E60F14A8}"/>
                  </a:ext>
                </a:extLst>
              </p:cNvPr>
              <p:cNvSpPr txBox="1"/>
              <p:nvPr/>
            </p:nvSpPr>
            <p:spPr>
              <a:xfrm>
                <a:off x="4507488" y="2178923"/>
                <a:ext cx="5184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2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02</a:t>
                </a:r>
                <a:endParaRPr sz="2400" dirty="0"/>
              </a:p>
            </p:txBody>
          </p:sp>
        </p:grpSp>
      </p:grpSp>
      <p:sp>
        <p:nvSpPr>
          <p:cNvPr id="76" name="Google Shape;1383;p43">
            <a:extLst>
              <a:ext uri="{FF2B5EF4-FFF2-40B4-BE49-F238E27FC236}">
                <a16:creationId xmlns:a16="http://schemas.microsoft.com/office/drawing/2014/main" xmlns="" id="{F53D83F9-A97B-4EA7-BD8F-D2D5DC9BA8FF}"/>
              </a:ext>
            </a:extLst>
          </p:cNvPr>
          <p:cNvSpPr/>
          <p:nvPr/>
        </p:nvSpPr>
        <p:spPr>
          <a:xfrm>
            <a:off x="1872125" y="2725087"/>
            <a:ext cx="1931569" cy="1594831"/>
          </a:xfrm>
          <a:custGeom>
            <a:avLst/>
            <a:gdLst/>
            <a:ahLst/>
            <a:cxnLst/>
            <a:rect l="l" t="t" r="r" b="b"/>
            <a:pathLst>
              <a:path w="56425" h="56437" extrusionOk="0">
                <a:moveTo>
                  <a:pt x="28219" y="1"/>
                </a:moveTo>
                <a:cubicBezTo>
                  <a:pt x="12633" y="1"/>
                  <a:pt x="1" y="12633"/>
                  <a:pt x="1" y="28218"/>
                </a:cubicBezTo>
                <a:cubicBezTo>
                  <a:pt x="1" y="43804"/>
                  <a:pt x="12633" y="56436"/>
                  <a:pt x="28219" y="56436"/>
                </a:cubicBezTo>
                <a:cubicBezTo>
                  <a:pt x="43792" y="56436"/>
                  <a:pt x="56425" y="43804"/>
                  <a:pt x="56425" y="28218"/>
                </a:cubicBezTo>
                <a:cubicBezTo>
                  <a:pt x="56425" y="12633"/>
                  <a:pt x="43792" y="1"/>
                  <a:pt x="28219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2743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2400" b="1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A-Probar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96" name="Google Shape;1338;p43">
            <a:extLst>
              <a:ext uri="{FF2B5EF4-FFF2-40B4-BE49-F238E27FC236}">
                <a16:creationId xmlns:a16="http://schemas.microsoft.com/office/drawing/2014/main" xmlns="" id="{4370A118-B1DD-4055-A16F-4DD67B3D1ABF}"/>
              </a:ext>
            </a:extLst>
          </p:cNvPr>
          <p:cNvGrpSpPr/>
          <p:nvPr/>
        </p:nvGrpSpPr>
        <p:grpSpPr>
          <a:xfrm>
            <a:off x="3771953" y="3570677"/>
            <a:ext cx="8058685" cy="977977"/>
            <a:chOff x="3235063" y="2760688"/>
            <a:chExt cx="4793409" cy="968723"/>
          </a:xfrm>
        </p:grpSpPr>
        <p:sp>
          <p:nvSpPr>
            <p:cNvPr id="97" name="Google Shape;1339;p43">
              <a:extLst>
                <a:ext uri="{FF2B5EF4-FFF2-40B4-BE49-F238E27FC236}">
                  <a16:creationId xmlns:a16="http://schemas.microsoft.com/office/drawing/2014/main" xmlns="" id="{A800B215-1205-483B-AEA0-47398490B825}"/>
                </a:ext>
              </a:extLst>
            </p:cNvPr>
            <p:cNvSpPr/>
            <p:nvPr/>
          </p:nvSpPr>
          <p:spPr>
            <a:xfrm>
              <a:off x="3497888" y="3099113"/>
              <a:ext cx="531050" cy="97675"/>
            </a:xfrm>
            <a:custGeom>
              <a:avLst/>
              <a:gdLst/>
              <a:ahLst/>
              <a:cxnLst/>
              <a:rect l="l" t="t" r="r" b="b"/>
              <a:pathLst>
                <a:path w="21242" h="3907" extrusionOk="0">
                  <a:moveTo>
                    <a:pt x="239" y="1"/>
                  </a:moveTo>
                  <a:lnTo>
                    <a:pt x="1" y="703"/>
                  </a:lnTo>
                  <a:lnTo>
                    <a:pt x="9061" y="3906"/>
                  </a:lnTo>
                  <a:lnTo>
                    <a:pt x="21242" y="3906"/>
                  </a:lnTo>
                  <a:lnTo>
                    <a:pt x="21242" y="3168"/>
                  </a:lnTo>
                  <a:lnTo>
                    <a:pt x="9192" y="3168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44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1340;p43">
              <a:extLst>
                <a:ext uri="{FF2B5EF4-FFF2-40B4-BE49-F238E27FC236}">
                  <a16:creationId xmlns:a16="http://schemas.microsoft.com/office/drawing/2014/main" xmlns="" id="{6517528E-D662-44BF-ABA3-7F30591A3461}"/>
                </a:ext>
              </a:extLst>
            </p:cNvPr>
            <p:cNvSpPr/>
            <p:nvPr/>
          </p:nvSpPr>
          <p:spPr>
            <a:xfrm>
              <a:off x="3235063" y="2760688"/>
              <a:ext cx="370000" cy="713200"/>
            </a:xfrm>
            <a:custGeom>
              <a:avLst/>
              <a:gdLst/>
              <a:ahLst/>
              <a:cxnLst/>
              <a:rect l="l" t="t" r="r" b="b"/>
              <a:pathLst>
                <a:path w="14800" h="28528" extrusionOk="0">
                  <a:moveTo>
                    <a:pt x="10573" y="0"/>
                  </a:moveTo>
                  <a:cubicBezTo>
                    <a:pt x="10573" y="3227"/>
                    <a:pt x="10157" y="6370"/>
                    <a:pt x="9359" y="9347"/>
                  </a:cubicBezTo>
                  <a:cubicBezTo>
                    <a:pt x="8525" y="12431"/>
                    <a:pt x="7311" y="15360"/>
                    <a:pt x="5739" y="18062"/>
                  </a:cubicBezTo>
                  <a:cubicBezTo>
                    <a:pt x="4156" y="20801"/>
                    <a:pt x="2227" y="23313"/>
                    <a:pt x="1" y="25539"/>
                  </a:cubicBezTo>
                  <a:lnTo>
                    <a:pt x="2977" y="28528"/>
                  </a:lnTo>
                  <a:cubicBezTo>
                    <a:pt x="5466" y="26039"/>
                    <a:pt x="7621" y="23230"/>
                    <a:pt x="9395" y="20170"/>
                  </a:cubicBezTo>
                  <a:cubicBezTo>
                    <a:pt x="11145" y="17157"/>
                    <a:pt x="12514" y="13883"/>
                    <a:pt x="13431" y="10442"/>
                  </a:cubicBezTo>
                  <a:cubicBezTo>
                    <a:pt x="14324" y="7109"/>
                    <a:pt x="14800" y="3608"/>
                    <a:pt x="14800" y="0"/>
                  </a:cubicBezTo>
                  <a:lnTo>
                    <a:pt x="10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1341;p43">
              <a:extLst>
                <a:ext uri="{FF2B5EF4-FFF2-40B4-BE49-F238E27FC236}">
                  <a16:creationId xmlns:a16="http://schemas.microsoft.com/office/drawing/2014/main" xmlns="" id="{1B6928F6-F06E-4228-B4B8-E5AC3DE02403}"/>
                </a:ext>
              </a:extLst>
            </p:cNvPr>
            <p:cNvSpPr/>
            <p:nvPr/>
          </p:nvSpPr>
          <p:spPr>
            <a:xfrm>
              <a:off x="3383588" y="3007438"/>
              <a:ext cx="214050" cy="214050"/>
            </a:xfrm>
            <a:custGeom>
              <a:avLst/>
              <a:gdLst/>
              <a:ahLst/>
              <a:cxnLst/>
              <a:rect l="l" t="t" r="r" b="b"/>
              <a:pathLst>
                <a:path w="8562" h="8562" extrusionOk="0">
                  <a:moveTo>
                    <a:pt x="4287" y="1"/>
                  </a:moveTo>
                  <a:cubicBezTo>
                    <a:pt x="1918" y="1"/>
                    <a:pt x="1" y="1918"/>
                    <a:pt x="1" y="4275"/>
                  </a:cubicBezTo>
                  <a:cubicBezTo>
                    <a:pt x="1" y="6644"/>
                    <a:pt x="1918" y="8561"/>
                    <a:pt x="4287" y="8561"/>
                  </a:cubicBezTo>
                  <a:cubicBezTo>
                    <a:pt x="6644" y="8561"/>
                    <a:pt x="8561" y="6644"/>
                    <a:pt x="8561" y="4275"/>
                  </a:cubicBezTo>
                  <a:cubicBezTo>
                    <a:pt x="8561" y="1918"/>
                    <a:pt x="6644" y="1"/>
                    <a:pt x="4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342;p43">
              <a:extLst>
                <a:ext uri="{FF2B5EF4-FFF2-40B4-BE49-F238E27FC236}">
                  <a16:creationId xmlns:a16="http://schemas.microsoft.com/office/drawing/2014/main" xmlns="" id="{287DBD9C-6D09-4FE7-BA44-45D7E7E44A60}"/>
                </a:ext>
              </a:extLst>
            </p:cNvPr>
            <p:cNvSpPr/>
            <p:nvPr/>
          </p:nvSpPr>
          <p:spPr>
            <a:xfrm>
              <a:off x="3433888" y="3057738"/>
              <a:ext cx="113450" cy="113450"/>
            </a:xfrm>
            <a:custGeom>
              <a:avLst/>
              <a:gdLst/>
              <a:ahLst/>
              <a:cxnLst/>
              <a:rect l="l" t="t" r="r" b="b"/>
              <a:pathLst>
                <a:path w="4538" h="4538" extrusionOk="0">
                  <a:moveTo>
                    <a:pt x="4537" y="2263"/>
                  </a:moveTo>
                  <a:cubicBezTo>
                    <a:pt x="4537" y="3525"/>
                    <a:pt x="3525" y="4537"/>
                    <a:pt x="2275" y="4537"/>
                  </a:cubicBezTo>
                  <a:cubicBezTo>
                    <a:pt x="1013" y="4537"/>
                    <a:pt x="1" y="3525"/>
                    <a:pt x="1" y="2263"/>
                  </a:cubicBezTo>
                  <a:cubicBezTo>
                    <a:pt x="1" y="1013"/>
                    <a:pt x="1013" y="1"/>
                    <a:pt x="2275" y="1"/>
                  </a:cubicBezTo>
                  <a:cubicBezTo>
                    <a:pt x="3525" y="1"/>
                    <a:pt x="4537" y="1013"/>
                    <a:pt x="4537" y="22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1" name="Google Shape;1343;p43">
              <a:extLst>
                <a:ext uri="{FF2B5EF4-FFF2-40B4-BE49-F238E27FC236}">
                  <a16:creationId xmlns:a16="http://schemas.microsoft.com/office/drawing/2014/main" xmlns="" id="{4997530C-C43A-49A8-B931-1DE9051C2C15}"/>
                </a:ext>
              </a:extLst>
            </p:cNvPr>
            <p:cNvGrpSpPr/>
            <p:nvPr/>
          </p:nvGrpSpPr>
          <p:grpSpPr>
            <a:xfrm>
              <a:off x="4160502" y="2819625"/>
              <a:ext cx="3867970" cy="909786"/>
              <a:chOff x="4160502" y="2810988"/>
              <a:chExt cx="3867970" cy="909786"/>
            </a:xfrm>
          </p:grpSpPr>
          <p:sp>
            <p:nvSpPr>
              <p:cNvPr id="102" name="Google Shape;1344;p43">
                <a:extLst>
                  <a:ext uri="{FF2B5EF4-FFF2-40B4-BE49-F238E27FC236}">
                    <a16:creationId xmlns:a16="http://schemas.microsoft.com/office/drawing/2014/main" xmlns="" id="{F2B04082-4F3B-49EC-915B-53384FC0783C}"/>
                  </a:ext>
                </a:extLst>
              </p:cNvPr>
              <p:cNvSpPr/>
              <p:nvPr/>
            </p:nvSpPr>
            <p:spPr>
              <a:xfrm>
                <a:off x="4417938" y="2810988"/>
                <a:ext cx="735250" cy="735250"/>
              </a:xfrm>
              <a:custGeom>
                <a:avLst/>
                <a:gdLst/>
                <a:ahLst/>
                <a:cxnLst/>
                <a:rect l="l" t="t" r="r" b="b"/>
                <a:pathLst>
                  <a:path w="29410" h="29410" extrusionOk="0">
                    <a:moveTo>
                      <a:pt x="14705" y="1"/>
                    </a:moveTo>
                    <a:cubicBezTo>
                      <a:pt x="6585" y="1"/>
                      <a:pt x="1" y="6585"/>
                      <a:pt x="1" y="14705"/>
                    </a:cubicBezTo>
                    <a:cubicBezTo>
                      <a:pt x="1" y="22825"/>
                      <a:pt x="6585" y="29409"/>
                      <a:pt x="14705" y="29409"/>
                    </a:cubicBezTo>
                    <a:cubicBezTo>
                      <a:pt x="22825" y="29409"/>
                      <a:pt x="29409" y="22825"/>
                      <a:pt x="29409" y="14705"/>
                    </a:cubicBezTo>
                    <a:cubicBezTo>
                      <a:pt x="29409" y="6585"/>
                      <a:pt x="22825" y="1"/>
                      <a:pt x="147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345;p43">
                <a:extLst>
                  <a:ext uri="{FF2B5EF4-FFF2-40B4-BE49-F238E27FC236}">
                    <a16:creationId xmlns:a16="http://schemas.microsoft.com/office/drawing/2014/main" xmlns="" id="{605CDAB6-B03A-4C6C-8B6F-930EFE12B70B}"/>
                  </a:ext>
                </a:extLst>
              </p:cNvPr>
              <p:cNvSpPr/>
              <p:nvPr/>
            </p:nvSpPr>
            <p:spPr>
              <a:xfrm>
                <a:off x="4453063" y="2845963"/>
                <a:ext cx="665000" cy="665300"/>
              </a:xfrm>
              <a:custGeom>
                <a:avLst/>
                <a:gdLst/>
                <a:ahLst/>
                <a:cxnLst/>
                <a:rect l="l" t="t" r="r" b="b"/>
                <a:pathLst>
                  <a:path w="26600" h="26612" extrusionOk="0">
                    <a:moveTo>
                      <a:pt x="13300" y="26611"/>
                    </a:moveTo>
                    <a:cubicBezTo>
                      <a:pt x="5966" y="26611"/>
                      <a:pt x="1" y="20646"/>
                      <a:pt x="1" y="13312"/>
                    </a:cubicBezTo>
                    <a:cubicBezTo>
                      <a:pt x="1" y="5978"/>
                      <a:pt x="5966" y="1"/>
                      <a:pt x="13300" y="1"/>
                    </a:cubicBezTo>
                    <a:cubicBezTo>
                      <a:pt x="20634" y="1"/>
                      <a:pt x="26599" y="5978"/>
                      <a:pt x="26599" y="13312"/>
                    </a:cubicBezTo>
                    <a:cubicBezTo>
                      <a:pt x="26599" y="20646"/>
                      <a:pt x="20634" y="26611"/>
                      <a:pt x="13300" y="26611"/>
                    </a:cubicBezTo>
                    <a:close/>
                    <a:moveTo>
                      <a:pt x="13300" y="465"/>
                    </a:moveTo>
                    <a:cubicBezTo>
                      <a:pt x="6216" y="465"/>
                      <a:pt x="453" y="6228"/>
                      <a:pt x="453" y="13312"/>
                    </a:cubicBezTo>
                    <a:cubicBezTo>
                      <a:pt x="453" y="20396"/>
                      <a:pt x="6216" y="26159"/>
                      <a:pt x="13300" y="26159"/>
                    </a:cubicBezTo>
                    <a:cubicBezTo>
                      <a:pt x="20384" y="26159"/>
                      <a:pt x="26147" y="20396"/>
                      <a:pt x="26147" y="13312"/>
                    </a:cubicBezTo>
                    <a:cubicBezTo>
                      <a:pt x="26147" y="6228"/>
                      <a:pt x="20384" y="465"/>
                      <a:pt x="13300" y="46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346;p43">
                <a:extLst>
                  <a:ext uri="{FF2B5EF4-FFF2-40B4-BE49-F238E27FC236}">
                    <a16:creationId xmlns:a16="http://schemas.microsoft.com/office/drawing/2014/main" xmlns="" id="{71841421-EADD-46B4-B8C7-81573D85C3C4}"/>
                  </a:ext>
                </a:extLst>
              </p:cNvPr>
              <p:cNvSpPr/>
              <p:nvPr/>
            </p:nvSpPr>
            <p:spPr>
              <a:xfrm>
                <a:off x="4160502" y="2914446"/>
                <a:ext cx="927525" cy="585800"/>
              </a:xfrm>
              <a:custGeom>
                <a:avLst/>
                <a:gdLst/>
                <a:ahLst/>
                <a:cxnLst/>
                <a:rect l="l" t="t" r="r" b="b"/>
                <a:pathLst>
                  <a:path w="37101" h="23432" extrusionOk="0">
                    <a:moveTo>
                      <a:pt x="25539" y="250"/>
                    </a:moveTo>
                    <a:cubicBezTo>
                      <a:pt x="19872" y="0"/>
                      <a:pt x="15050" y="3834"/>
                      <a:pt x="13764" y="9061"/>
                    </a:cubicBezTo>
                    <a:cubicBezTo>
                      <a:pt x="13597" y="9739"/>
                      <a:pt x="12978" y="10204"/>
                      <a:pt x="12288" y="10204"/>
                    </a:cubicBezTo>
                    <a:lnTo>
                      <a:pt x="6263" y="10204"/>
                    </a:lnTo>
                    <a:cubicBezTo>
                      <a:pt x="5811" y="10204"/>
                      <a:pt x="5453" y="9846"/>
                      <a:pt x="5453" y="9406"/>
                    </a:cubicBezTo>
                    <a:lnTo>
                      <a:pt x="5453" y="6870"/>
                    </a:lnTo>
                    <a:cubicBezTo>
                      <a:pt x="5453" y="6560"/>
                      <a:pt x="5084" y="6406"/>
                      <a:pt x="4858" y="6620"/>
                    </a:cubicBezTo>
                    <a:lnTo>
                      <a:pt x="441" y="11049"/>
                    </a:lnTo>
                    <a:cubicBezTo>
                      <a:pt x="0" y="11478"/>
                      <a:pt x="0" y="12180"/>
                      <a:pt x="441" y="12621"/>
                    </a:cubicBezTo>
                    <a:lnTo>
                      <a:pt x="4858" y="17050"/>
                    </a:lnTo>
                    <a:cubicBezTo>
                      <a:pt x="5084" y="17264"/>
                      <a:pt x="5453" y="17109"/>
                      <a:pt x="5453" y="16800"/>
                    </a:cubicBezTo>
                    <a:lnTo>
                      <a:pt x="5453" y="14264"/>
                    </a:lnTo>
                    <a:cubicBezTo>
                      <a:pt x="5453" y="13823"/>
                      <a:pt x="5811" y="13466"/>
                      <a:pt x="6263" y="13466"/>
                    </a:cubicBezTo>
                    <a:lnTo>
                      <a:pt x="12288" y="13466"/>
                    </a:lnTo>
                    <a:cubicBezTo>
                      <a:pt x="13002" y="13466"/>
                      <a:pt x="13609" y="13954"/>
                      <a:pt x="13776" y="14633"/>
                    </a:cubicBezTo>
                    <a:cubicBezTo>
                      <a:pt x="15026" y="19693"/>
                      <a:pt x="19586" y="23431"/>
                      <a:pt x="25027" y="23431"/>
                    </a:cubicBezTo>
                    <a:cubicBezTo>
                      <a:pt x="31730" y="23431"/>
                      <a:pt x="37100" y="17752"/>
                      <a:pt x="36588" y="10942"/>
                    </a:cubicBezTo>
                    <a:cubicBezTo>
                      <a:pt x="36160" y="5132"/>
                      <a:pt x="31373" y="500"/>
                      <a:pt x="25539" y="2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347;p43">
                <a:extLst>
                  <a:ext uri="{FF2B5EF4-FFF2-40B4-BE49-F238E27FC236}">
                    <a16:creationId xmlns:a16="http://schemas.microsoft.com/office/drawing/2014/main" xmlns="" id="{B3E4C4B8-2A56-4C34-AEAC-1B552C640CC3}"/>
                  </a:ext>
                </a:extLst>
              </p:cNvPr>
              <p:cNvSpPr/>
              <p:nvPr/>
            </p:nvSpPr>
            <p:spPr>
              <a:xfrm>
                <a:off x="5188313" y="2913550"/>
                <a:ext cx="2840159" cy="807224"/>
              </a:xfrm>
              <a:custGeom>
                <a:avLst/>
                <a:gdLst/>
                <a:ahLst/>
                <a:cxnLst/>
                <a:rect l="l" t="t" r="r" b="b"/>
                <a:pathLst>
                  <a:path w="67176" h="21968" extrusionOk="0">
                    <a:moveTo>
                      <a:pt x="8799" y="0"/>
                    </a:moveTo>
                    <a:cubicBezTo>
                      <a:pt x="7942" y="0"/>
                      <a:pt x="7144" y="417"/>
                      <a:pt x="6644" y="1108"/>
                    </a:cubicBezTo>
                    <a:lnTo>
                      <a:pt x="608" y="9549"/>
                    </a:lnTo>
                    <a:cubicBezTo>
                      <a:pt x="1" y="10406"/>
                      <a:pt x="1" y="11561"/>
                      <a:pt x="608" y="12419"/>
                    </a:cubicBezTo>
                    <a:lnTo>
                      <a:pt x="6644" y="20860"/>
                    </a:lnTo>
                    <a:cubicBezTo>
                      <a:pt x="7144" y="21551"/>
                      <a:pt x="7942" y="21967"/>
                      <a:pt x="8799" y="21967"/>
                    </a:cubicBezTo>
                    <a:lnTo>
                      <a:pt x="56198" y="21967"/>
                    </a:lnTo>
                    <a:cubicBezTo>
                      <a:pt x="62258" y="21967"/>
                      <a:pt x="67176" y="17050"/>
                      <a:pt x="67176" y="10978"/>
                    </a:cubicBezTo>
                    <a:cubicBezTo>
                      <a:pt x="67176" y="4918"/>
                      <a:pt x="62258" y="0"/>
                      <a:pt x="56198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s-CO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Elaborar un plan de mejoramiento por cada asignatura y grado</a:t>
                </a:r>
                <a:endParaRPr lang="en-US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6" name="Google Shape;1348;p43">
                <a:extLst>
                  <a:ext uri="{FF2B5EF4-FFF2-40B4-BE49-F238E27FC236}">
                    <a16:creationId xmlns:a16="http://schemas.microsoft.com/office/drawing/2014/main" xmlns="" id="{A106056D-309E-4CA5-940F-5148AA037A03}"/>
                  </a:ext>
                </a:extLst>
              </p:cNvPr>
              <p:cNvSpPr txBox="1"/>
              <p:nvPr/>
            </p:nvSpPr>
            <p:spPr>
              <a:xfrm>
                <a:off x="4526363" y="2993663"/>
                <a:ext cx="5184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</p:grpSp>
      <p:sp>
        <p:nvSpPr>
          <p:cNvPr id="126" name="CuadroTexto 125">
            <a:extLst>
              <a:ext uri="{FF2B5EF4-FFF2-40B4-BE49-F238E27FC236}">
                <a16:creationId xmlns:a16="http://schemas.microsoft.com/office/drawing/2014/main" xmlns="" id="{0355C654-F369-440D-8C58-D18D71D522BE}"/>
              </a:ext>
            </a:extLst>
          </p:cNvPr>
          <p:cNvSpPr txBox="1"/>
          <p:nvPr/>
        </p:nvSpPr>
        <p:spPr>
          <a:xfrm rot="10800000" flipV="1">
            <a:off x="5717213" y="3726197"/>
            <a:ext cx="10316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 lang="en" sz="3200" dirty="0"/>
          </a:p>
        </p:txBody>
      </p:sp>
      <p:grpSp>
        <p:nvGrpSpPr>
          <p:cNvPr id="175" name="Google Shape;1322;p43">
            <a:extLst>
              <a:ext uri="{FF2B5EF4-FFF2-40B4-BE49-F238E27FC236}">
                <a16:creationId xmlns:a16="http://schemas.microsoft.com/office/drawing/2014/main" xmlns="" id="{5C2A42FF-117D-428C-BDE6-87D9842F2F80}"/>
              </a:ext>
            </a:extLst>
          </p:cNvPr>
          <p:cNvGrpSpPr/>
          <p:nvPr/>
        </p:nvGrpSpPr>
        <p:grpSpPr>
          <a:xfrm>
            <a:off x="2628239" y="1187333"/>
            <a:ext cx="9173160" cy="1563193"/>
            <a:chOff x="2573176" y="724388"/>
            <a:chExt cx="5591522" cy="1293569"/>
          </a:xfrm>
        </p:grpSpPr>
        <p:sp>
          <p:nvSpPr>
            <p:cNvPr id="176" name="Google Shape;1323;p43">
              <a:extLst>
                <a:ext uri="{FF2B5EF4-FFF2-40B4-BE49-F238E27FC236}">
                  <a16:creationId xmlns:a16="http://schemas.microsoft.com/office/drawing/2014/main" xmlns="" id="{3E10EF84-BE6F-4D4B-97F0-ACB78A667C48}"/>
                </a:ext>
              </a:extLst>
            </p:cNvPr>
            <p:cNvSpPr/>
            <p:nvPr/>
          </p:nvSpPr>
          <p:spPr>
            <a:xfrm>
              <a:off x="2966288" y="1522438"/>
              <a:ext cx="1041225" cy="364350"/>
            </a:xfrm>
            <a:custGeom>
              <a:avLst/>
              <a:gdLst/>
              <a:ahLst/>
              <a:cxnLst/>
              <a:rect l="l" t="t" r="r" b="b"/>
              <a:pathLst>
                <a:path w="41649" h="14574" extrusionOk="0">
                  <a:moveTo>
                    <a:pt x="14014" y="1"/>
                  </a:moveTo>
                  <a:lnTo>
                    <a:pt x="0" y="14050"/>
                  </a:lnTo>
                  <a:lnTo>
                    <a:pt x="536" y="14574"/>
                  </a:lnTo>
                  <a:lnTo>
                    <a:pt x="14323" y="739"/>
                  </a:lnTo>
                  <a:lnTo>
                    <a:pt x="41648" y="739"/>
                  </a:lnTo>
                  <a:lnTo>
                    <a:pt x="41648" y="1"/>
                  </a:lnTo>
                  <a:close/>
                </a:path>
              </a:pathLst>
            </a:custGeom>
            <a:solidFill>
              <a:srgbClr val="44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324;p43">
              <a:extLst>
                <a:ext uri="{FF2B5EF4-FFF2-40B4-BE49-F238E27FC236}">
                  <a16:creationId xmlns:a16="http://schemas.microsoft.com/office/drawing/2014/main" xmlns="" id="{D3EFEB7A-D7FD-48CD-B3A9-6870B0DEBB30}"/>
                </a:ext>
              </a:extLst>
            </p:cNvPr>
            <p:cNvSpPr/>
            <p:nvPr/>
          </p:nvSpPr>
          <p:spPr>
            <a:xfrm>
              <a:off x="2573176" y="1648257"/>
              <a:ext cx="712925" cy="369700"/>
            </a:xfrm>
            <a:custGeom>
              <a:avLst/>
              <a:gdLst/>
              <a:ahLst/>
              <a:cxnLst/>
              <a:rect l="l" t="t" r="r" b="b"/>
              <a:pathLst>
                <a:path w="28517" h="14788" extrusionOk="0">
                  <a:moveTo>
                    <a:pt x="20170" y="5394"/>
                  </a:moveTo>
                  <a:cubicBezTo>
                    <a:pt x="17146" y="3644"/>
                    <a:pt x="13883" y="2286"/>
                    <a:pt x="10442" y="1358"/>
                  </a:cubicBezTo>
                  <a:cubicBezTo>
                    <a:pt x="7109" y="476"/>
                    <a:pt x="3608" y="0"/>
                    <a:pt x="1" y="0"/>
                  </a:cubicBezTo>
                  <a:lnTo>
                    <a:pt x="1" y="4215"/>
                  </a:lnTo>
                  <a:cubicBezTo>
                    <a:pt x="3227" y="4215"/>
                    <a:pt x="6359" y="4644"/>
                    <a:pt x="9347" y="5441"/>
                  </a:cubicBezTo>
                  <a:cubicBezTo>
                    <a:pt x="12431" y="6263"/>
                    <a:pt x="15360" y="7489"/>
                    <a:pt x="18062" y="9049"/>
                  </a:cubicBezTo>
                  <a:cubicBezTo>
                    <a:pt x="20801" y="10632"/>
                    <a:pt x="23313" y="12573"/>
                    <a:pt x="25540" y="14788"/>
                  </a:cubicBezTo>
                  <a:lnTo>
                    <a:pt x="28516" y="11811"/>
                  </a:lnTo>
                  <a:cubicBezTo>
                    <a:pt x="26040" y="9323"/>
                    <a:pt x="23230" y="7168"/>
                    <a:pt x="20170" y="53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325;p43">
              <a:extLst>
                <a:ext uri="{FF2B5EF4-FFF2-40B4-BE49-F238E27FC236}">
                  <a16:creationId xmlns:a16="http://schemas.microsoft.com/office/drawing/2014/main" xmlns="" id="{264BDB16-7486-4A03-8D5D-819F104BDFF0}"/>
                </a:ext>
              </a:extLst>
            </p:cNvPr>
            <p:cNvSpPr/>
            <p:nvPr/>
          </p:nvSpPr>
          <p:spPr>
            <a:xfrm>
              <a:off x="2869538" y="1771888"/>
              <a:ext cx="213750" cy="214025"/>
            </a:xfrm>
            <a:custGeom>
              <a:avLst/>
              <a:gdLst/>
              <a:ahLst/>
              <a:cxnLst/>
              <a:rect l="l" t="t" r="r" b="b"/>
              <a:pathLst>
                <a:path w="8550" h="8561" extrusionOk="0">
                  <a:moveTo>
                    <a:pt x="4275" y="0"/>
                  </a:moveTo>
                  <a:cubicBezTo>
                    <a:pt x="1906" y="0"/>
                    <a:pt x="1" y="1917"/>
                    <a:pt x="1" y="4274"/>
                  </a:cubicBezTo>
                  <a:cubicBezTo>
                    <a:pt x="1" y="6644"/>
                    <a:pt x="1906" y="8561"/>
                    <a:pt x="4275" y="8561"/>
                  </a:cubicBezTo>
                  <a:cubicBezTo>
                    <a:pt x="6632" y="8561"/>
                    <a:pt x="8549" y="6644"/>
                    <a:pt x="8549" y="4274"/>
                  </a:cubicBezTo>
                  <a:cubicBezTo>
                    <a:pt x="8549" y="1917"/>
                    <a:pt x="6632" y="0"/>
                    <a:pt x="4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9" name="Google Shape;1326;p43">
              <a:extLst>
                <a:ext uri="{FF2B5EF4-FFF2-40B4-BE49-F238E27FC236}">
                  <a16:creationId xmlns:a16="http://schemas.microsoft.com/office/drawing/2014/main" xmlns="" id="{79FFBFD3-B2BF-40FC-B67B-894BB50D244D}"/>
                </a:ext>
              </a:extLst>
            </p:cNvPr>
            <p:cNvGrpSpPr/>
            <p:nvPr/>
          </p:nvGrpSpPr>
          <p:grpSpPr>
            <a:xfrm>
              <a:off x="4159888" y="724388"/>
              <a:ext cx="4004810" cy="1141137"/>
              <a:chOff x="4159888" y="724376"/>
              <a:chExt cx="4004810" cy="1141137"/>
            </a:xfrm>
          </p:grpSpPr>
          <p:sp>
            <p:nvSpPr>
              <p:cNvPr id="181" name="Google Shape;1327;p43">
                <a:extLst>
                  <a:ext uri="{FF2B5EF4-FFF2-40B4-BE49-F238E27FC236}">
                    <a16:creationId xmlns:a16="http://schemas.microsoft.com/office/drawing/2014/main" xmlns="" id="{199E89B6-5FDF-403A-AE35-2C321D797217}"/>
                  </a:ext>
                </a:extLst>
              </p:cNvPr>
              <p:cNvSpPr/>
              <p:nvPr/>
            </p:nvSpPr>
            <p:spPr>
              <a:xfrm>
                <a:off x="4505012" y="724376"/>
                <a:ext cx="735250" cy="735225"/>
              </a:xfrm>
              <a:custGeom>
                <a:avLst/>
                <a:gdLst/>
                <a:ahLst/>
                <a:cxnLst/>
                <a:rect l="l" t="t" r="r" b="b"/>
                <a:pathLst>
                  <a:path w="29410" h="29409" extrusionOk="0">
                    <a:moveTo>
                      <a:pt x="14705" y="0"/>
                    </a:moveTo>
                    <a:cubicBezTo>
                      <a:pt x="6585" y="0"/>
                      <a:pt x="1" y="6584"/>
                      <a:pt x="1" y="14704"/>
                    </a:cubicBezTo>
                    <a:cubicBezTo>
                      <a:pt x="1" y="22824"/>
                      <a:pt x="6585" y="29409"/>
                      <a:pt x="14705" y="29409"/>
                    </a:cubicBezTo>
                    <a:cubicBezTo>
                      <a:pt x="22825" y="29409"/>
                      <a:pt x="29409" y="22824"/>
                      <a:pt x="29409" y="14704"/>
                    </a:cubicBezTo>
                    <a:cubicBezTo>
                      <a:pt x="29409" y="6584"/>
                      <a:pt x="22825" y="0"/>
                      <a:pt x="147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328;p43">
                <a:extLst>
                  <a:ext uri="{FF2B5EF4-FFF2-40B4-BE49-F238E27FC236}">
                    <a16:creationId xmlns:a16="http://schemas.microsoft.com/office/drawing/2014/main" xmlns="" id="{3F48586E-B810-434C-B662-B2219CD078A9}"/>
                  </a:ext>
                </a:extLst>
              </p:cNvPr>
              <p:cNvSpPr/>
              <p:nvPr/>
            </p:nvSpPr>
            <p:spPr>
              <a:xfrm>
                <a:off x="4453063" y="1200238"/>
                <a:ext cx="665000" cy="665275"/>
              </a:xfrm>
              <a:custGeom>
                <a:avLst/>
                <a:gdLst/>
                <a:ahLst/>
                <a:cxnLst/>
                <a:rect l="l" t="t" r="r" b="b"/>
                <a:pathLst>
                  <a:path w="26600" h="26611" extrusionOk="0">
                    <a:moveTo>
                      <a:pt x="13300" y="26610"/>
                    </a:moveTo>
                    <a:cubicBezTo>
                      <a:pt x="5966" y="26610"/>
                      <a:pt x="1" y="20634"/>
                      <a:pt x="1" y="13299"/>
                    </a:cubicBezTo>
                    <a:cubicBezTo>
                      <a:pt x="1" y="5965"/>
                      <a:pt x="5966" y="0"/>
                      <a:pt x="13300" y="0"/>
                    </a:cubicBezTo>
                    <a:cubicBezTo>
                      <a:pt x="20634" y="0"/>
                      <a:pt x="26599" y="5965"/>
                      <a:pt x="26599" y="13299"/>
                    </a:cubicBezTo>
                    <a:cubicBezTo>
                      <a:pt x="26599" y="20634"/>
                      <a:pt x="20634" y="26610"/>
                      <a:pt x="13300" y="26610"/>
                    </a:cubicBezTo>
                    <a:close/>
                    <a:moveTo>
                      <a:pt x="13300" y="453"/>
                    </a:moveTo>
                    <a:cubicBezTo>
                      <a:pt x="6216" y="453"/>
                      <a:pt x="453" y="6215"/>
                      <a:pt x="453" y="13299"/>
                    </a:cubicBezTo>
                    <a:cubicBezTo>
                      <a:pt x="453" y="20384"/>
                      <a:pt x="6216" y="26146"/>
                      <a:pt x="13300" y="26146"/>
                    </a:cubicBezTo>
                    <a:cubicBezTo>
                      <a:pt x="20384" y="26146"/>
                      <a:pt x="26147" y="20384"/>
                      <a:pt x="26147" y="13299"/>
                    </a:cubicBezTo>
                    <a:cubicBezTo>
                      <a:pt x="26147" y="6215"/>
                      <a:pt x="20384" y="453"/>
                      <a:pt x="13300" y="45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329;p43">
                <a:extLst>
                  <a:ext uri="{FF2B5EF4-FFF2-40B4-BE49-F238E27FC236}">
                    <a16:creationId xmlns:a16="http://schemas.microsoft.com/office/drawing/2014/main" xmlns="" id="{7375DCD7-584B-4B4C-A43F-A7AD9B9C98BF}"/>
                  </a:ext>
                </a:extLst>
              </p:cNvPr>
              <p:cNvSpPr/>
              <p:nvPr/>
            </p:nvSpPr>
            <p:spPr>
              <a:xfrm>
                <a:off x="4159888" y="1239975"/>
                <a:ext cx="927525" cy="585800"/>
              </a:xfrm>
              <a:custGeom>
                <a:avLst/>
                <a:gdLst/>
                <a:ahLst/>
                <a:cxnLst/>
                <a:rect l="l" t="t" r="r" b="b"/>
                <a:pathLst>
                  <a:path w="37101" h="23432" extrusionOk="0">
                    <a:moveTo>
                      <a:pt x="25539" y="251"/>
                    </a:moveTo>
                    <a:cubicBezTo>
                      <a:pt x="19872" y="1"/>
                      <a:pt x="15050" y="3846"/>
                      <a:pt x="13764" y="9073"/>
                    </a:cubicBezTo>
                    <a:cubicBezTo>
                      <a:pt x="13597" y="9740"/>
                      <a:pt x="12978" y="10216"/>
                      <a:pt x="12288" y="10216"/>
                    </a:cubicBezTo>
                    <a:lnTo>
                      <a:pt x="6263" y="10216"/>
                    </a:lnTo>
                    <a:cubicBezTo>
                      <a:pt x="5811" y="10216"/>
                      <a:pt x="5453" y="9847"/>
                      <a:pt x="5453" y="9406"/>
                    </a:cubicBezTo>
                    <a:lnTo>
                      <a:pt x="5453" y="6870"/>
                    </a:lnTo>
                    <a:cubicBezTo>
                      <a:pt x="5453" y="6561"/>
                      <a:pt x="5084" y="6406"/>
                      <a:pt x="4858" y="6620"/>
                    </a:cubicBezTo>
                    <a:lnTo>
                      <a:pt x="441" y="11050"/>
                    </a:lnTo>
                    <a:cubicBezTo>
                      <a:pt x="0" y="11490"/>
                      <a:pt x="0" y="12193"/>
                      <a:pt x="441" y="12621"/>
                    </a:cubicBezTo>
                    <a:lnTo>
                      <a:pt x="4858" y="17050"/>
                    </a:lnTo>
                    <a:cubicBezTo>
                      <a:pt x="5084" y="17265"/>
                      <a:pt x="5453" y="17110"/>
                      <a:pt x="5453" y="16800"/>
                    </a:cubicBezTo>
                    <a:lnTo>
                      <a:pt x="5453" y="14276"/>
                    </a:lnTo>
                    <a:cubicBezTo>
                      <a:pt x="5453" y="13824"/>
                      <a:pt x="5811" y="13466"/>
                      <a:pt x="6263" y="13466"/>
                    </a:cubicBezTo>
                    <a:lnTo>
                      <a:pt x="12288" y="13466"/>
                    </a:lnTo>
                    <a:cubicBezTo>
                      <a:pt x="13002" y="13466"/>
                      <a:pt x="13609" y="13955"/>
                      <a:pt x="13776" y="14645"/>
                    </a:cubicBezTo>
                    <a:cubicBezTo>
                      <a:pt x="15026" y="19693"/>
                      <a:pt x="19586" y="23432"/>
                      <a:pt x="25027" y="23432"/>
                    </a:cubicBezTo>
                    <a:cubicBezTo>
                      <a:pt x="31730" y="23432"/>
                      <a:pt x="37100" y="17753"/>
                      <a:pt x="36588" y="10954"/>
                    </a:cubicBezTo>
                    <a:cubicBezTo>
                      <a:pt x="36160" y="5144"/>
                      <a:pt x="31373" y="501"/>
                      <a:pt x="25539" y="25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330;p43">
                <a:extLst>
                  <a:ext uri="{FF2B5EF4-FFF2-40B4-BE49-F238E27FC236}">
                    <a16:creationId xmlns:a16="http://schemas.microsoft.com/office/drawing/2014/main" xmlns="" id="{24657772-F5F8-4346-8780-97BA20CB2661}"/>
                  </a:ext>
                </a:extLst>
              </p:cNvPr>
              <p:cNvSpPr/>
              <p:nvPr/>
            </p:nvSpPr>
            <p:spPr>
              <a:xfrm>
                <a:off x="5124285" y="1126493"/>
                <a:ext cx="3040413" cy="686905"/>
              </a:xfrm>
              <a:custGeom>
                <a:avLst/>
                <a:gdLst/>
                <a:ahLst/>
                <a:cxnLst/>
                <a:rect l="l" t="t" r="r" b="b"/>
                <a:pathLst>
                  <a:path w="67176" h="21980" extrusionOk="0">
                    <a:moveTo>
                      <a:pt x="8799" y="1"/>
                    </a:moveTo>
                    <a:cubicBezTo>
                      <a:pt x="7942" y="1"/>
                      <a:pt x="7144" y="418"/>
                      <a:pt x="6644" y="1120"/>
                    </a:cubicBezTo>
                    <a:lnTo>
                      <a:pt x="608" y="9562"/>
                    </a:lnTo>
                    <a:cubicBezTo>
                      <a:pt x="1" y="10419"/>
                      <a:pt x="1" y="11562"/>
                      <a:pt x="608" y="12419"/>
                    </a:cubicBezTo>
                    <a:lnTo>
                      <a:pt x="6644" y="20861"/>
                    </a:lnTo>
                    <a:cubicBezTo>
                      <a:pt x="7144" y="21563"/>
                      <a:pt x="7942" y="21980"/>
                      <a:pt x="8799" y="21980"/>
                    </a:cubicBezTo>
                    <a:lnTo>
                      <a:pt x="56198" y="21980"/>
                    </a:lnTo>
                    <a:cubicBezTo>
                      <a:pt x="62258" y="21980"/>
                      <a:pt x="67176" y="17051"/>
                      <a:pt x="67176" y="10990"/>
                    </a:cubicBezTo>
                    <a:cubicBezTo>
                      <a:pt x="67176" y="4918"/>
                      <a:pt x="62258" y="1"/>
                      <a:pt x="56198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s-CO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Realizar un diagnóstico de los estudiantes que requieren refuerzo en las áreas básicas del conocimiento</a:t>
                </a:r>
                <a:endParaRPr lang="en-US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5" name="Google Shape;1331;p43">
                <a:extLst>
                  <a:ext uri="{FF2B5EF4-FFF2-40B4-BE49-F238E27FC236}">
                    <a16:creationId xmlns:a16="http://schemas.microsoft.com/office/drawing/2014/main" xmlns="" id="{BB88B79C-CC8C-4033-983B-DD8BD5A68713}"/>
                  </a:ext>
                </a:extLst>
              </p:cNvPr>
              <p:cNvSpPr txBox="1"/>
              <p:nvPr/>
            </p:nvSpPr>
            <p:spPr>
              <a:xfrm>
                <a:off x="4526363" y="1347925"/>
                <a:ext cx="5184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2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 sz="2400"/>
              </a:p>
            </p:txBody>
          </p:sp>
        </p:grpSp>
        <p:sp>
          <p:nvSpPr>
            <p:cNvPr id="180" name="Google Shape;1337;p43">
              <a:extLst>
                <a:ext uri="{FF2B5EF4-FFF2-40B4-BE49-F238E27FC236}">
                  <a16:creationId xmlns:a16="http://schemas.microsoft.com/office/drawing/2014/main" xmlns="" id="{02778C13-7DDA-44F8-B62E-431B8A269164}"/>
                </a:ext>
              </a:extLst>
            </p:cNvPr>
            <p:cNvSpPr/>
            <p:nvPr/>
          </p:nvSpPr>
          <p:spPr>
            <a:xfrm>
              <a:off x="2919538" y="1822188"/>
              <a:ext cx="113750" cy="113425"/>
            </a:xfrm>
            <a:custGeom>
              <a:avLst/>
              <a:gdLst/>
              <a:ahLst/>
              <a:cxnLst/>
              <a:rect l="l" t="t" r="r" b="b"/>
              <a:pathLst>
                <a:path w="4550" h="4537" extrusionOk="0">
                  <a:moveTo>
                    <a:pt x="4549" y="2262"/>
                  </a:moveTo>
                  <a:cubicBezTo>
                    <a:pt x="4549" y="3524"/>
                    <a:pt x="3525" y="4536"/>
                    <a:pt x="2275" y="4536"/>
                  </a:cubicBezTo>
                  <a:cubicBezTo>
                    <a:pt x="1025" y="4536"/>
                    <a:pt x="1" y="3524"/>
                    <a:pt x="1" y="2262"/>
                  </a:cubicBezTo>
                  <a:cubicBezTo>
                    <a:pt x="1" y="1012"/>
                    <a:pt x="1025" y="0"/>
                    <a:pt x="2275" y="0"/>
                  </a:cubicBezTo>
                  <a:cubicBezTo>
                    <a:pt x="3525" y="0"/>
                    <a:pt x="4549" y="1012"/>
                    <a:pt x="4549" y="22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6" name="Google Shape;1383;p43">
            <a:extLst>
              <a:ext uri="{FF2B5EF4-FFF2-40B4-BE49-F238E27FC236}">
                <a16:creationId xmlns:a16="http://schemas.microsoft.com/office/drawing/2014/main" xmlns="" id="{54BDD1D7-3C9C-4284-9365-32EE4FA5C628}"/>
              </a:ext>
            </a:extLst>
          </p:cNvPr>
          <p:cNvSpPr/>
          <p:nvPr/>
        </p:nvSpPr>
        <p:spPr>
          <a:xfrm>
            <a:off x="1746217" y="2734366"/>
            <a:ext cx="2211480" cy="1608957"/>
          </a:xfrm>
          <a:custGeom>
            <a:avLst/>
            <a:gdLst/>
            <a:ahLst/>
            <a:cxnLst/>
            <a:rect l="l" t="t" r="r" b="b"/>
            <a:pathLst>
              <a:path w="56425" h="56437" extrusionOk="0">
                <a:moveTo>
                  <a:pt x="28219" y="1"/>
                </a:moveTo>
                <a:cubicBezTo>
                  <a:pt x="12633" y="1"/>
                  <a:pt x="1" y="12633"/>
                  <a:pt x="1" y="28218"/>
                </a:cubicBezTo>
                <a:cubicBezTo>
                  <a:pt x="1" y="43804"/>
                  <a:pt x="12633" y="56436"/>
                  <a:pt x="28219" y="56436"/>
                </a:cubicBezTo>
                <a:cubicBezTo>
                  <a:pt x="43792" y="56436"/>
                  <a:pt x="56425" y="43804"/>
                  <a:pt x="56425" y="28218"/>
                </a:cubicBezTo>
                <a:cubicBezTo>
                  <a:pt x="56425" y="12633"/>
                  <a:pt x="43792" y="1"/>
                  <a:pt x="28219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2743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3200" b="1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b="1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A-Probar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82184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n 67">
            <a:extLst>
              <a:ext uri="{FF2B5EF4-FFF2-40B4-BE49-F238E27FC236}">
                <a16:creationId xmlns:a16="http://schemas.microsoft.com/office/drawing/2014/main" xmlns="" id="{E5F5F547-E547-4B3D-931B-7D8CB8601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7107"/>
            <a:ext cx="1791730" cy="834856"/>
          </a:xfrm>
          <a:prstGeom prst="rect">
            <a:avLst/>
          </a:prstGeom>
        </p:spPr>
      </p:pic>
      <p:sp>
        <p:nvSpPr>
          <p:cNvPr id="70" name="Rectángulo 69">
            <a:extLst>
              <a:ext uri="{FF2B5EF4-FFF2-40B4-BE49-F238E27FC236}">
                <a16:creationId xmlns:a16="http://schemas.microsoft.com/office/drawing/2014/main" xmlns="" id="{482502AD-68D5-4A36-840F-AB1543922446}"/>
              </a:ext>
            </a:extLst>
          </p:cNvPr>
          <p:cNvSpPr/>
          <p:nvPr/>
        </p:nvSpPr>
        <p:spPr>
          <a:xfrm>
            <a:off x="968097" y="384910"/>
            <a:ext cx="595745" cy="646331"/>
          </a:xfrm>
          <a:prstGeom prst="rect">
            <a:avLst/>
          </a:prstGeom>
          <a:ln w="57150">
            <a:noFill/>
          </a:ln>
        </p:spPr>
        <p:txBody>
          <a:bodyPr wrap="square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rPr>
              <a:t>3.</a:t>
            </a:r>
          </a:p>
        </p:txBody>
      </p:sp>
      <p:pic>
        <p:nvPicPr>
          <p:cNvPr id="72" name="Imagen 71">
            <a:extLst>
              <a:ext uri="{FF2B5EF4-FFF2-40B4-BE49-F238E27FC236}">
                <a16:creationId xmlns:a16="http://schemas.microsoft.com/office/drawing/2014/main" xmlns="" id="{A33C56E6-2DF3-47B0-B8FF-3B93CFF8F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31" y="6239296"/>
            <a:ext cx="2048475" cy="467587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xmlns="" id="{42AB5931-3051-436E-AD14-7344F73FA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3054" y="6055848"/>
            <a:ext cx="1217585" cy="65103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E7B93FE6-03FA-4C95-95B9-1865407B024A}"/>
              </a:ext>
            </a:extLst>
          </p:cNvPr>
          <p:cNvSpPr/>
          <p:nvPr/>
        </p:nvSpPr>
        <p:spPr>
          <a:xfrm>
            <a:off x="1896681" y="394868"/>
            <a:ext cx="774600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endParaRPr lang="es-CO" sz="2400" b="1" dirty="0">
              <a:solidFill>
                <a:srgbClr val="2939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es-CO" sz="2400" b="1" dirty="0">
                <a:solidFill>
                  <a:srgbClr val="293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474F312-DB22-4C32-8EBF-E5FC7927FF80}"/>
              </a:ext>
            </a:extLst>
          </p:cNvPr>
          <p:cNvSpPr txBox="1"/>
          <p:nvPr/>
        </p:nvSpPr>
        <p:spPr>
          <a:xfrm>
            <a:off x="8061820" y="349800"/>
            <a:ext cx="413018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CO" sz="1200" dirty="0"/>
              <a:t> </a:t>
            </a:r>
          </a:p>
        </p:txBody>
      </p:sp>
      <p:grpSp>
        <p:nvGrpSpPr>
          <p:cNvPr id="9" name="Google Shape;516;p25">
            <a:extLst>
              <a:ext uri="{FF2B5EF4-FFF2-40B4-BE49-F238E27FC236}">
                <a16:creationId xmlns:a16="http://schemas.microsoft.com/office/drawing/2014/main" xmlns="" id="{93DA98EE-DA8B-4A3F-81E0-F853B7BF72CB}"/>
              </a:ext>
            </a:extLst>
          </p:cNvPr>
          <p:cNvGrpSpPr/>
          <p:nvPr/>
        </p:nvGrpSpPr>
        <p:grpSpPr>
          <a:xfrm>
            <a:off x="8867052" y="2247794"/>
            <a:ext cx="1606146" cy="3306150"/>
            <a:chOff x="5872667" y="1326163"/>
            <a:chExt cx="1606146" cy="3306150"/>
          </a:xfrm>
        </p:grpSpPr>
        <p:sp>
          <p:nvSpPr>
            <p:cNvPr id="11" name="Google Shape;517;p25">
              <a:extLst>
                <a:ext uri="{FF2B5EF4-FFF2-40B4-BE49-F238E27FC236}">
                  <a16:creationId xmlns:a16="http://schemas.microsoft.com/office/drawing/2014/main" xmlns="" id="{09486CD8-ACCF-4C82-9F4A-3DAFF29ED3B0}"/>
                </a:ext>
              </a:extLst>
            </p:cNvPr>
            <p:cNvSpPr/>
            <p:nvPr/>
          </p:nvSpPr>
          <p:spPr>
            <a:xfrm>
              <a:off x="5927513" y="1326163"/>
              <a:ext cx="1441575" cy="1755900"/>
            </a:xfrm>
            <a:custGeom>
              <a:avLst/>
              <a:gdLst/>
              <a:ahLst/>
              <a:cxnLst/>
              <a:rect l="l" t="t" r="r" b="b"/>
              <a:pathLst>
                <a:path w="57663" h="70236" extrusionOk="0">
                  <a:moveTo>
                    <a:pt x="28838" y="0"/>
                  </a:moveTo>
                  <a:cubicBezTo>
                    <a:pt x="12931" y="0"/>
                    <a:pt x="1" y="12942"/>
                    <a:pt x="1" y="28837"/>
                  </a:cubicBezTo>
                  <a:cubicBezTo>
                    <a:pt x="1" y="29480"/>
                    <a:pt x="513" y="30004"/>
                    <a:pt x="1156" y="30004"/>
                  </a:cubicBezTo>
                  <a:cubicBezTo>
                    <a:pt x="1799" y="30004"/>
                    <a:pt x="2323" y="29480"/>
                    <a:pt x="2323" y="28837"/>
                  </a:cubicBezTo>
                  <a:cubicBezTo>
                    <a:pt x="2323" y="14216"/>
                    <a:pt x="14217" y="2322"/>
                    <a:pt x="28838" y="2322"/>
                  </a:cubicBezTo>
                  <a:cubicBezTo>
                    <a:pt x="43447" y="2322"/>
                    <a:pt x="55341" y="14216"/>
                    <a:pt x="55341" y="28837"/>
                  </a:cubicBezTo>
                  <a:cubicBezTo>
                    <a:pt x="55341" y="43458"/>
                    <a:pt x="43447" y="55352"/>
                    <a:pt x="28838" y="55352"/>
                  </a:cubicBezTo>
                  <a:cubicBezTo>
                    <a:pt x="28195" y="55352"/>
                    <a:pt x="27671" y="55864"/>
                    <a:pt x="27671" y="56507"/>
                  </a:cubicBezTo>
                  <a:lnTo>
                    <a:pt x="27671" y="66294"/>
                  </a:lnTo>
                  <a:lnTo>
                    <a:pt x="22980" y="61603"/>
                  </a:lnTo>
                  <a:cubicBezTo>
                    <a:pt x="22754" y="61371"/>
                    <a:pt x="22456" y="61255"/>
                    <a:pt x="22158" y="61255"/>
                  </a:cubicBezTo>
                  <a:cubicBezTo>
                    <a:pt x="21861" y="61255"/>
                    <a:pt x="21563" y="61371"/>
                    <a:pt x="21337" y="61603"/>
                  </a:cubicBezTo>
                  <a:cubicBezTo>
                    <a:pt x="20884" y="62056"/>
                    <a:pt x="20884" y="62782"/>
                    <a:pt x="21337" y="63234"/>
                  </a:cubicBezTo>
                  <a:lnTo>
                    <a:pt x="27992" y="69902"/>
                  </a:lnTo>
                  <a:cubicBezTo>
                    <a:pt x="28207" y="70116"/>
                    <a:pt x="28504" y="70235"/>
                    <a:pt x="28814" y="70235"/>
                  </a:cubicBezTo>
                  <a:cubicBezTo>
                    <a:pt x="29124" y="70235"/>
                    <a:pt x="29421" y="70116"/>
                    <a:pt x="29635" y="69902"/>
                  </a:cubicBezTo>
                  <a:lnTo>
                    <a:pt x="36291" y="63234"/>
                  </a:lnTo>
                  <a:cubicBezTo>
                    <a:pt x="36744" y="62782"/>
                    <a:pt x="36744" y="62056"/>
                    <a:pt x="36291" y="61603"/>
                  </a:cubicBezTo>
                  <a:cubicBezTo>
                    <a:pt x="36065" y="61371"/>
                    <a:pt x="35767" y="61255"/>
                    <a:pt x="35470" y="61255"/>
                  </a:cubicBezTo>
                  <a:cubicBezTo>
                    <a:pt x="35172" y="61255"/>
                    <a:pt x="34874" y="61371"/>
                    <a:pt x="34648" y="61603"/>
                  </a:cubicBezTo>
                  <a:lnTo>
                    <a:pt x="29993" y="66258"/>
                  </a:lnTo>
                  <a:lnTo>
                    <a:pt x="29993" y="57650"/>
                  </a:lnTo>
                  <a:cubicBezTo>
                    <a:pt x="45352" y="57031"/>
                    <a:pt x="57663" y="44351"/>
                    <a:pt x="57663" y="28837"/>
                  </a:cubicBezTo>
                  <a:cubicBezTo>
                    <a:pt x="57663" y="12942"/>
                    <a:pt x="44733" y="0"/>
                    <a:pt x="2883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18;p25">
              <a:extLst>
                <a:ext uri="{FF2B5EF4-FFF2-40B4-BE49-F238E27FC236}">
                  <a16:creationId xmlns:a16="http://schemas.microsoft.com/office/drawing/2014/main" xmlns="" id="{7012C511-D745-45EC-A68F-A43FBEE83D99}"/>
                </a:ext>
              </a:extLst>
            </p:cNvPr>
            <p:cNvSpPr/>
            <p:nvPr/>
          </p:nvSpPr>
          <p:spPr>
            <a:xfrm>
              <a:off x="6158788" y="1557738"/>
              <a:ext cx="979025" cy="978700"/>
            </a:xfrm>
            <a:custGeom>
              <a:avLst/>
              <a:gdLst/>
              <a:ahLst/>
              <a:cxnLst/>
              <a:rect l="l" t="t" r="r" b="b"/>
              <a:pathLst>
                <a:path w="39161" h="39148" extrusionOk="0">
                  <a:moveTo>
                    <a:pt x="19587" y="0"/>
                  </a:moveTo>
                  <a:cubicBezTo>
                    <a:pt x="8776" y="0"/>
                    <a:pt x="1" y="8763"/>
                    <a:pt x="1" y="19574"/>
                  </a:cubicBezTo>
                  <a:cubicBezTo>
                    <a:pt x="1" y="30385"/>
                    <a:pt x="8776" y="39148"/>
                    <a:pt x="19587" y="39148"/>
                  </a:cubicBezTo>
                  <a:cubicBezTo>
                    <a:pt x="30398" y="39148"/>
                    <a:pt x="39161" y="30385"/>
                    <a:pt x="39161" y="19574"/>
                  </a:cubicBezTo>
                  <a:cubicBezTo>
                    <a:pt x="39161" y="8763"/>
                    <a:pt x="30398" y="0"/>
                    <a:pt x="1958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2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" name="Google Shape;519;p25">
              <a:extLst>
                <a:ext uri="{FF2B5EF4-FFF2-40B4-BE49-F238E27FC236}">
                  <a16:creationId xmlns:a16="http://schemas.microsoft.com/office/drawing/2014/main" xmlns="" id="{A6ADE77F-E407-4CF9-A8A4-4C53A767F654}"/>
                </a:ext>
              </a:extLst>
            </p:cNvPr>
            <p:cNvSpPr txBox="1"/>
            <p:nvPr/>
          </p:nvSpPr>
          <p:spPr>
            <a:xfrm>
              <a:off x="5927513" y="4097413"/>
              <a:ext cx="1551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Adjunte el acta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" name="Google Shape;520;p25">
              <a:extLst>
                <a:ext uri="{FF2B5EF4-FFF2-40B4-BE49-F238E27FC236}">
                  <a16:creationId xmlns:a16="http://schemas.microsoft.com/office/drawing/2014/main" xmlns="" id="{E3CE8BBF-B829-4F59-8545-4B8E3858D19F}"/>
                </a:ext>
              </a:extLst>
            </p:cNvPr>
            <p:cNvSpPr txBox="1"/>
            <p:nvPr/>
          </p:nvSpPr>
          <p:spPr>
            <a:xfrm>
              <a:off x="5872667" y="3300679"/>
              <a:ext cx="1551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Acta C</a:t>
              </a:r>
              <a:r>
                <a:rPr lang="es-CO" b="1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r>
                <a:rPr lang="en" b="1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nsejo Académico</a:t>
              </a:r>
              <a:endParaRPr b="1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5" name="Google Shape;521;p25">
            <a:extLst>
              <a:ext uri="{FF2B5EF4-FFF2-40B4-BE49-F238E27FC236}">
                <a16:creationId xmlns:a16="http://schemas.microsoft.com/office/drawing/2014/main" xmlns="" id="{C8A9CDD1-544C-460E-9542-C9D53B2BDB2E}"/>
              </a:ext>
            </a:extLst>
          </p:cNvPr>
          <p:cNvGrpSpPr/>
          <p:nvPr/>
        </p:nvGrpSpPr>
        <p:grpSpPr>
          <a:xfrm>
            <a:off x="6321935" y="2144969"/>
            <a:ext cx="1860453" cy="3887594"/>
            <a:chOff x="4331524" y="1326163"/>
            <a:chExt cx="1860453" cy="3887594"/>
          </a:xfrm>
        </p:grpSpPr>
        <p:sp>
          <p:nvSpPr>
            <p:cNvPr id="16" name="Google Shape;522;p25">
              <a:extLst>
                <a:ext uri="{FF2B5EF4-FFF2-40B4-BE49-F238E27FC236}">
                  <a16:creationId xmlns:a16="http://schemas.microsoft.com/office/drawing/2014/main" xmlns="" id="{299A9550-2007-4076-86CC-00CB9C892478}"/>
                </a:ext>
              </a:extLst>
            </p:cNvPr>
            <p:cNvSpPr/>
            <p:nvPr/>
          </p:nvSpPr>
          <p:spPr>
            <a:xfrm>
              <a:off x="4543713" y="1326163"/>
              <a:ext cx="1441875" cy="1755900"/>
            </a:xfrm>
            <a:custGeom>
              <a:avLst/>
              <a:gdLst/>
              <a:ahLst/>
              <a:cxnLst/>
              <a:rect l="l" t="t" r="r" b="b"/>
              <a:pathLst>
                <a:path w="57675" h="70236" extrusionOk="0">
                  <a:moveTo>
                    <a:pt x="28838" y="0"/>
                  </a:moveTo>
                  <a:cubicBezTo>
                    <a:pt x="12943" y="0"/>
                    <a:pt x="1" y="12942"/>
                    <a:pt x="1" y="28837"/>
                  </a:cubicBezTo>
                  <a:cubicBezTo>
                    <a:pt x="1" y="29480"/>
                    <a:pt x="525" y="30004"/>
                    <a:pt x="1167" y="30004"/>
                  </a:cubicBezTo>
                  <a:cubicBezTo>
                    <a:pt x="1810" y="30004"/>
                    <a:pt x="2322" y="29480"/>
                    <a:pt x="2322" y="28837"/>
                  </a:cubicBezTo>
                  <a:cubicBezTo>
                    <a:pt x="2322" y="14216"/>
                    <a:pt x="14217" y="2322"/>
                    <a:pt x="28838" y="2322"/>
                  </a:cubicBezTo>
                  <a:cubicBezTo>
                    <a:pt x="43458" y="2322"/>
                    <a:pt x="55353" y="14216"/>
                    <a:pt x="55353" y="28837"/>
                  </a:cubicBezTo>
                  <a:cubicBezTo>
                    <a:pt x="55353" y="43458"/>
                    <a:pt x="43458" y="55352"/>
                    <a:pt x="28838" y="55352"/>
                  </a:cubicBezTo>
                  <a:cubicBezTo>
                    <a:pt x="28195" y="55352"/>
                    <a:pt x="27671" y="55864"/>
                    <a:pt x="27671" y="56507"/>
                  </a:cubicBezTo>
                  <a:lnTo>
                    <a:pt x="27671" y="66282"/>
                  </a:lnTo>
                  <a:lnTo>
                    <a:pt x="22992" y="61603"/>
                  </a:lnTo>
                  <a:cubicBezTo>
                    <a:pt x="22765" y="61371"/>
                    <a:pt x="22471" y="61255"/>
                    <a:pt x="22175" y="61255"/>
                  </a:cubicBezTo>
                  <a:cubicBezTo>
                    <a:pt x="21878" y="61255"/>
                    <a:pt x="21581" y="61371"/>
                    <a:pt x="21349" y="61603"/>
                  </a:cubicBezTo>
                  <a:cubicBezTo>
                    <a:pt x="20896" y="62056"/>
                    <a:pt x="20896" y="62782"/>
                    <a:pt x="21349" y="63234"/>
                  </a:cubicBezTo>
                  <a:lnTo>
                    <a:pt x="28016" y="69902"/>
                  </a:lnTo>
                  <a:cubicBezTo>
                    <a:pt x="28242" y="70128"/>
                    <a:pt x="28540" y="70235"/>
                    <a:pt x="28838" y="70235"/>
                  </a:cubicBezTo>
                  <a:cubicBezTo>
                    <a:pt x="29135" y="70235"/>
                    <a:pt x="29421" y="70128"/>
                    <a:pt x="29659" y="69902"/>
                  </a:cubicBezTo>
                  <a:lnTo>
                    <a:pt x="36315" y="63234"/>
                  </a:lnTo>
                  <a:cubicBezTo>
                    <a:pt x="36767" y="62782"/>
                    <a:pt x="36767" y="62056"/>
                    <a:pt x="36315" y="61603"/>
                  </a:cubicBezTo>
                  <a:cubicBezTo>
                    <a:pt x="36089" y="61371"/>
                    <a:pt x="35791" y="61255"/>
                    <a:pt x="35493" y="61255"/>
                  </a:cubicBezTo>
                  <a:cubicBezTo>
                    <a:pt x="35196" y="61255"/>
                    <a:pt x="34898" y="61371"/>
                    <a:pt x="34672" y="61603"/>
                  </a:cubicBezTo>
                  <a:lnTo>
                    <a:pt x="29993" y="66270"/>
                  </a:lnTo>
                  <a:lnTo>
                    <a:pt x="29993" y="57650"/>
                  </a:lnTo>
                  <a:cubicBezTo>
                    <a:pt x="45363" y="57031"/>
                    <a:pt x="57675" y="44351"/>
                    <a:pt x="57675" y="28837"/>
                  </a:cubicBezTo>
                  <a:cubicBezTo>
                    <a:pt x="57675" y="12942"/>
                    <a:pt x="44732" y="0"/>
                    <a:pt x="28838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3;p25">
              <a:extLst>
                <a:ext uri="{FF2B5EF4-FFF2-40B4-BE49-F238E27FC236}">
                  <a16:creationId xmlns:a16="http://schemas.microsoft.com/office/drawing/2014/main" xmlns="" id="{24A08DAC-B6D3-40AD-A6F7-947583F78E26}"/>
                </a:ext>
              </a:extLst>
            </p:cNvPr>
            <p:cNvSpPr/>
            <p:nvPr/>
          </p:nvSpPr>
          <p:spPr>
            <a:xfrm>
              <a:off x="4775288" y="1557738"/>
              <a:ext cx="978725" cy="978700"/>
            </a:xfrm>
            <a:custGeom>
              <a:avLst/>
              <a:gdLst/>
              <a:ahLst/>
              <a:cxnLst/>
              <a:rect l="l" t="t" r="r" b="b"/>
              <a:pathLst>
                <a:path w="39149" h="39148" extrusionOk="0">
                  <a:moveTo>
                    <a:pt x="19575" y="0"/>
                  </a:moveTo>
                  <a:cubicBezTo>
                    <a:pt x="8764" y="0"/>
                    <a:pt x="1" y="8763"/>
                    <a:pt x="1" y="19574"/>
                  </a:cubicBezTo>
                  <a:cubicBezTo>
                    <a:pt x="1" y="30385"/>
                    <a:pt x="8764" y="39148"/>
                    <a:pt x="19575" y="39148"/>
                  </a:cubicBezTo>
                  <a:cubicBezTo>
                    <a:pt x="30385" y="39148"/>
                    <a:pt x="39148" y="30385"/>
                    <a:pt x="39148" y="19574"/>
                  </a:cubicBezTo>
                  <a:cubicBezTo>
                    <a:pt x="39148" y="8763"/>
                    <a:pt x="30385" y="0"/>
                    <a:pt x="1957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2800" b="1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" name="Google Shape;524;p25">
              <a:extLst>
                <a:ext uri="{FF2B5EF4-FFF2-40B4-BE49-F238E27FC236}">
                  <a16:creationId xmlns:a16="http://schemas.microsoft.com/office/drawing/2014/main" xmlns="" id="{7DD00A09-8DFE-4133-A37B-62D1CC2676CB}"/>
                </a:ext>
              </a:extLst>
            </p:cNvPr>
            <p:cNvSpPr txBox="1"/>
            <p:nvPr/>
          </p:nvSpPr>
          <p:spPr>
            <a:xfrm>
              <a:off x="4331524" y="4678857"/>
              <a:ext cx="1860453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Elabore los planes de mejromiento para cada una de las areas y grados</a:t>
              </a: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. </a:t>
              </a: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" name="Google Shape;525;p25">
              <a:extLst>
                <a:ext uri="{FF2B5EF4-FFF2-40B4-BE49-F238E27FC236}">
                  <a16:creationId xmlns:a16="http://schemas.microsoft.com/office/drawing/2014/main" xmlns="" id="{C160A2A6-E5E2-47AA-B26D-76358986941F}"/>
                </a:ext>
              </a:extLst>
            </p:cNvPr>
            <p:cNvSpPr txBox="1"/>
            <p:nvPr/>
          </p:nvSpPr>
          <p:spPr>
            <a:xfrm>
              <a:off x="4489005" y="3606821"/>
              <a:ext cx="1545492" cy="123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Planes de Mejoramiento</a:t>
              </a:r>
              <a:endParaRPr b="1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0" name="Google Shape;526;p25">
            <a:extLst>
              <a:ext uri="{FF2B5EF4-FFF2-40B4-BE49-F238E27FC236}">
                <a16:creationId xmlns:a16="http://schemas.microsoft.com/office/drawing/2014/main" xmlns="" id="{6EC8BA17-E4F8-4175-8BE1-6AE497CFE9EB}"/>
              </a:ext>
            </a:extLst>
          </p:cNvPr>
          <p:cNvGrpSpPr/>
          <p:nvPr/>
        </p:nvGrpSpPr>
        <p:grpSpPr>
          <a:xfrm>
            <a:off x="3877274" y="2230588"/>
            <a:ext cx="2034126" cy="3504768"/>
            <a:chOff x="2992913" y="1417748"/>
            <a:chExt cx="1662404" cy="3070353"/>
          </a:xfrm>
        </p:grpSpPr>
        <p:sp>
          <p:nvSpPr>
            <p:cNvPr id="21" name="Google Shape;527;p25">
              <a:extLst>
                <a:ext uri="{FF2B5EF4-FFF2-40B4-BE49-F238E27FC236}">
                  <a16:creationId xmlns:a16="http://schemas.microsoft.com/office/drawing/2014/main" xmlns="" id="{F05437AE-FEE9-4914-8A57-08430C195640}"/>
                </a:ext>
              </a:extLst>
            </p:cNvPr>
            <p:cNvSpPr/>
            <p:nvPr/>
          </p:nvSpPr>
          <p:spPr>
            <a:xfrm>
              <a:off x="3254010" y="1417748"/>
              <a:ext cx="1290203" cy="1538257"/>
            </a:xfrm>
            <a:custGeom>
              <a:avLst/>
              <a:gdLst/>
              <a:ahLst/>
              <a:cxnLst/>
              <a:rect l="l" t="t" r="r" b="b"/>
              <a:pathLst>
                <a:path w="57675" h="70236" extrusionOk="0">
                  <a:moveTo>
                    <a:pt x="28838" y="0"/>
                  </a:moveTo>
                  <a:cubicBezTo>
                    <a:pt x="12931" y="0"/>
                    <a:pt x="1" y="12942"/>
                    <a:pt x="1" y="28837"/>
                  </a:cubicBezTo>
                  <a:cubicBezTo>
                    <a:pt x="1" y="29480"/>
                    <a:pt x="525" y="30004"/>
                    <a:pt x="1168" y="30004"/>
                  </a:cubicBezTo>
                  <a:cubicBezTo>
                    <a:pt x="1799" y="30004"/>
                    <a:pt x="2323" y="29480"/>
                    <a:pt x="2323" y="28837"/>
                  </a:cubicBezTo>
                  <a:cubicBezTo>
                    <a:pt x="2323" y="14216"/>
                    <a:pt x="14217" y="2322"/>
                    <a:pt x="28838" y="2322"/>
                  </a:cubicBezTo>
                  <a:cubicBezTo>
                    <a:pt x="43459" y="2322"/>
                    <a:pt x="55353" y="14216"/>
                    <a:pt x="55353" y="28837"/>
                  </a:cubicBezTo>
                  <a:cubicBezTo>
                    <a:pt x="55353" y="43458"/>
                    <a:pt x="43459" y="55352"/>
                    <a:pt x="28838" y="55352"/>
                  </a:cubicBezTo>
                  <a:cubicBezTo>
                    <a:pt x="28195" y="55352"/>
                    <a:pt x="27671" y="55864"/>
                    <a:pt x="27671" y="56507"/>
                  </a:cubicBezTo>
                  <a:lnTo>
                    <a:pt x="27671" y="66235"/>
                  </a:lnTo>
                  <a:lnTo>
                    <a:pt x="23039" y="61603"/>
                  </a:lnTo>
                  <a:cubicBezTo>
                    <a:pt x="22813" y="61371"/>
                    <a:pt x="22516" y="61255"/>
                    <a:pt x="22218" y="61255"/>
                  </a:cubicBezTo>
                  <a:cubicBezTo>
                    <a:pt x="21920" y="61255"/>
                    <a:pt x="21623" y="61371"/>
                    <a:pt x="21396" y="61603"/>
                  </a:cubicBezTo>
                  <a:cubicBezTo>
                    <a:pt x="20944" y="62056"/>
                    <a:pt x="20944" y="62782"/>
                    <a:pt x="21396" y="63234"/>
                  </a:cubicBezTo>
                  <a:lnTo>
                    <a:pt x="28052" y="69902"/>
                  </a:lnTo>
                  <a:cubicBezTo>
                    <a:pt x="28266" y="70116"/>
                    <a:pt x="28564" y="70235"/>
                    <a:pt x="28874" y="70235"/>
                  </a:cubicBezTo>
                  <a:cubicBezTo>
                    <a:pt x="29183" y="70235"/>
                    <a:pt x="29481" y="70116"/>
                    <a:pt x="29695" y="69902"/>
                  </a:cubicBezTo>
                  <a:lnTo>
                    <a:pt x="36351" y="63234"/>
                  </a:lnTo>
                  <a:cubicBezTo>
                    <a:pt x="36803" y="62782"/>
                    <a:pt x="36803" y="62056"/>
                    <a:pt x="36351" y="61603"/>
                  </a:cubicBezTo>
                  <a:cubicBezTo>
                    <a:pt x="36124" y="61371"/>
                    <a:pt x="35827" y="61255"/>
                    <a:pt x="35529" y="61255"/>
                  </a:cubicBezTo>
                  <a:cubicBezTo>
                    <a:pt x="35231" y="61255"/>
                    <a:pt x="34934" y="61371"/>
                    <a:pt x="34708" y="61603"/>
                  </a:cubicBezTo>
                  <a:lnTo>
                    <a:pt x="29993" y="66318"/>
                  </a:lnTo>
                  <a:lnTo>
                    <a:pt x="29993" y="57650"/>
                  </a:lnTo>
                  <a:cubicBezTo>
                    <a:pt x="45364" y="57031"/>
                    <a:pt x="57675" y="44351"/>
                    <a:pt x="57675" y="28837"/>
                  </a:cubicBezTo>
                  <a:cubicBezTo>
                    <a:pt x="57675" y="12942"/>
                    <a:pt x="44733" y="0"/>
                    <a:pt x="28838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8;p25">
              <a:extLst>
                <a:ext uri="{FF2B5EF4-FFF2-40B4-BE49-F238E27FC236}">
                  <a16:creationId xmlns:a16="http://schemas.microsoft.com/office/drawing/2014/main" xmlns="" id="{F6EA23CA-23DC-47AA-92D4-234AD7237908}"/>
                </a:ext>
              </a:extLst>
            </p:cNvPr>
            <p:cNvSpPr/>
            <p:nvPr/>
          </p:nvSpPr>
          <p:spPr>
            <a:xfrm>
              <a:off x="3390288" y="1557738"/>
              <a:ext cx="978725" cy="978700"/>
            </a:xfrm>
            <a:custGeom>
              <a:avLst/>
              <a:gdLst/>
              <a:ahLst/>
              <a:cxnLst/>
              <a:rect l="l" t="t" r="r" b="b"/>
              <a:pathLst>
                <a:path w="39149" h="39148" extrusionOk="0">
                  <a:moveTo>
                    <a:pt x="19575" y="0"/>
                  </a:moveTo>
                  <a:cubicBezTo>
                    <a:pt x="8764" y="0"/>
                    <a:pt x="1" y="8763"/>
                    <a:pt x="1" y="19574"/>
                  </a:cubicBezTo>
                  <a:cubicBezTo>
                    <a:pt x="1" y="30385"/>
                    <a:pt x="8764" y="39148"/>
                    <a:pt x="19575" y="39148"/>
                  </a:cubicBezTo>
                  <a:cubicBezTo>
                    <a:pt x="30386" y="39148"/>
                    <a:pt x="39149" y="30385"/>
                    <a:pt x="39149" y="19574"/>
                  </a:cubicBezTo>
                  <a:cubicBezTo>
                    <a:pt x="39149" y="8763"/>
                    <a:pt x="30386" y="0"/>
                    <a:pt x="19575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" sz="2800" b="1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2800" b="1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" name="Google Shape;529;p25">
              <a:extLst>
                <a:ext uri="{FF2B5EF4-FFF2-40B4-BE49-F238E27FC236}">
                  <a16:creationId xmlns:a16="http://schemas.microsoft.com/office/drawing/2014/main" xmlns="" id="{91B535DA-FB54-4506-A55F-35E037EED04C}"/>
                </a:ext>
              </a:extLst>
            </p:cNvPr>
            <p:cNvSpPr txBox="1"/>
            <p:nvPr/>
          </p:nvSpPr>
          <p:spPr>
            <a:xfrm>
              <a:off x="2992913" y="3953201"/>
              <a:ext cx="1551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Relacione los docentes que van a realizar refuerzo</a:t>
              </a: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.  </a:t>
              </a: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" name="Google Shape;530;p25">
              <a:extLst>
                <a:ext uri="{FF2B5EF4-FFF2-40B4-BE49-F238E27FC236}">
                  <a16:creationId xmlns:a16="http://schemas.microsoft.com/office/drawing/2014/main" xmlns="" id="{BB61B42B-5F88-41DD-8C7F-681B75A40682}"/>
                </a:ext>
              </a:extLst>
            </p:cNvPr>
            <p:cNvSpPr txBox="1"/>
            <p:nvPr/>
          </p:nvSpPr>
          <p:spPr>
            <a:xfrm>
              <a:off x="3104017" y="3300679"/>
              <a:ext cx="1551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Formato de Docentes</a:t>
              </a:r>
              <a:endParaRPr b="1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0" name="Google Shape;531;p25">
            <a:extLst>
              <a:ext uri="{FF2B5EF4-FFF2-40B4-BE49-F238E27FC236}">
                <a16:creationId xmlns:a16="http://schemas.microsoft.com/office/drawing/2014/main" xmlns="" id="{343DBFC6-55D2-4D9F-8EB9-4036423BBDD2}"/>
              </a:ext>
            </a:extLst>
          </p:cNvPr>
          <p:cNvGrpSpPr/>
          <p:nvPr/>
        </p:nvGrpSpPr>
        <p:grpSpPr>
          <a:xfrm>
            <a:off x="1914332" y="2144969"/>
            <a:ext cx="1791730" cy="4058148"/>
            <a:chOff x="1534483" y="1326163"/>
            <a:chExt cx="1791730" cy="3750774"/>
          </a:xfrm>
        </p:grpSpPr>
        <p:sp>
          <p:nvSpPr>
            <p:cNvPr id="42" name="Google Shape;533;p25">
              <a:extLst>
                <a:ext uri="{FF2B5EF4-FFF2-40B4-BE49-F238E27FC236}">
                  <a16:creationId xmlns:a16="http://schemas.microsoft.com/office/drawing/2014/main" xmlns="" id="{E54EE695-8C3F-476D-A72B-869C2A7B43DE}"/>
                </a:ext>
              </a:extLst>
            </p:cNvPr>
            <p:cNvSpPr/>
            <p:nvPr/>
          </p:nvSpPr>
          <p:spPr>
            <a:xfrm>
              <a:off x="1774913" y="1326163"/>
              <a:ext cx="1441875" cy="1655910"/>
            </a:xfrm>
            <a:custGeom>
              <a:avLst/>
              <a:gdLst/>
              <a:ahLst/>
              <a:cxnLst/>
              <a:rect l="l" t="t" r="r" b="b"/>
              <a:pathLst>
                <a:path w="57675" h="70236" extrusionOk="0">
                  <a:moveTo>
                    <a:pt x="28838" y="0"/>
                  </a:moveTo>
                  <a:cubicBezTo>
                    <a:pt x="12943" y="0"/>
                    <a:pt x="1" y="12942"/>
                    <a:pt x="1" y="28837"/>
                  </a:cubicBezTo>
                  <a:cubicBezTo>
                    <a:pt x="1" y="29480"/>
                    <a:pt x="525" y="30004"/>
                    <a:pt x="1168" y="30004"/>
                  </a:cubicBezTo>
                  <a:cubicBezTo>
                    <a:pt x="1810" y="30004"/>
                    <a:pt x="2334" y="29480"/>
                    <a:pt x="2334" y="28837"/>
                  </a:cubicBezTo>
                  <a:cubicBezTo>
                    <a:pt x="2334" y="14216"/>
                    <a:pt x="14217" y="2322"/>
                    <a:pt x="28838" y="2322"/>
                  </a:cubicBezTo>
                  <a:cubicBezTo>
                    <a:pt x="43459" y="2322"/>
                    <a:pt x="55353" y="14216"/>
                    <a:pt x="55353" y="28837"/>
                  </a:cubicBezTo>
                  <a:cubicBezTo>
                    <a:pt x="55353" y="43458"/>
                    <a:pt x="43459" y="55352"/>
                    <a:pt x="28838" y="55352"/>
                  </a:cubicBezTo>
                  <a:cubicBezTo>
                    <a:pt x="28195" y="55352"/>
                    <a:pt x="27683" y="55864"/>
                    <a:pt x="27683" y="56507"/>
                  </a:cubicBezTo>
                  <a:lnTo>
                    <a:pt x="27683" y="66247"/>
                  </a:lnTo>
                  <a:lnTo>
                    <a:pt x="23027" y="61603"/>
                  </a:lnTo>
                  <a:cubicBezTo>
                    <a:pt x="22801" y="61371"/>
                    <a:pt x="22507" y="61255"/>
                    <a:pt x="22210" y="61255"/>
                  </a:cubicBezTo>
                  <a:cubicBezTo>
                    <a:pt x="21914" y="61255"/>
                    <a:pt x="21617" y="61371"/>
                    <a:pt x="21384" y="61603"/>
                  </a:cubicBezTo>
                  <a:cubicBezTo>
                    <a:pt x="20932" y="62056"/>
                    <a:pt x="20932" y="62782"/>
                    <a:pt x="21384" y="63234"/>
                  </a:cubicBezTo>
                  <a:lnTo>
                    <a:pt x="28052" y="69902"/>
                  </a:lnTo>
                  <a:cubicBezTo>
                    <a:pt x="28278" y="70128"/>
                    <a:pt x="28576" y="70235"/>
                    <a:pt x="28873" y="70235"/>
                  </a:cubicBezTo>
                  <a:cubicBezTo>
                    <a:pt x="29171" y="70235"/>
                    <a:pt x="29457" y="70128"/>
                    <a:pt x="29695" y="69902"/>
                  </a:cubicBezTo>
                  <a:lnTo>
                    <a:pt x="36351" y="63234"/>
                  </a:lnTo>
                  <a:cubicBezTo>
                    <a:pt x="36803" y="62782"/>
                    <a:pt x="36803" y="62056"/>
                    <a:pt x="36351" y="61603"/>
                  </a:cubicBezTo>
                  <a:cubicBezTo>
                    <a:pt x="36124" y="61371"/>
                    <a:pt x="35827" y="61255"/>
                    <a:pt x="35529" y="61255"/>
                  </a:cubicBezTo>
                  <a:cubicBezTo>
                    <a:pt x="35231" y="61255"/>
                    <a:pt x="34934" y="61371"/>
                    <a:pt x="34707" y="61603"/>
                  </a:cubicBezTo>
                  <a:lnTo>
                    <a:pt x="30004" y="66306"/>
                  </a:lnTo>
                  <a:lnTo>
                    <a:pt x="30004" y="57650"/>
                  </a:lnTo>
                  <a:cubicBezTo>
                    <a:pt x="45364" y="57031"/>
                    <a:pt x="57675" y="44351"/>
                    <a:pt x="57675" y="28837"/>
                  </a:cubicBezTo>
                  <a:cubicBezTo>
                    <a:pt x="57675" y="12942"/>
                    <a:pt x="44744" y="0"/>
                    <a:pt x="28838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34;p25">
              <a:extLst>
                <a:ext uri="{FF2B5EF4-FFF2-40B4-BE49-F238E27FC236}">
                  <a16:creationId xmlns:a16="http://schemas.microsoft.com/office/drawing/2014/main" xmlns="" id="{4EDF456E-FB9B-444A-8C2B-604052FE002A}"/>
                </a:ext>
              </a:extLst>
            </p:cNvPr>
            <p:cNvSpPr txBox="1"/>
            <p:nvPr/>
          </p:nvSpPr>
          <p:spPr>
            <a:xfrm>
              <a:off x="1534483" y="4077129"/>
              <a:ext cx="1791730" cy="9998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Relacione cada uno de los estudiantes que van a participar en la estrategia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" name="Google Shape;535;p25">
              <a:extLst>
                <a:ext uri="{FF2B5EF4-FFF2-40B4-BE49-F238E27FC236}">
                  <a16:creationId xmlns:a16="http://schemas.microsoft.com/office/drawing/2014/main" xmlns="" id="{AC1436CC-9539-44BE-8DC4-7D40F70D2CC9}"/>
                </a:ext>
              </a:extLst>
            </p:cNvPr>
            <p:cNvSpPr txBox="1"/>
            <p:nvPr/>
          </p:nvSpPr>
          <p:spPr>
            <a:xfrm>
              <a:off x="1720155" y="3300679"/>
              <a:ext cx="1551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Formato Niño a Niño</a:t>
              </a:r>
              <a:endParaRPr b="1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46" name="Google Shape;532;p25">
            <a:extLst>
              <a:ext uri="{FF2B5EF4-FFF2-40B4-BE49-F238E27FC236}">
                <a16:creationId xmlns:a16="http://schemas.microsoft.com/office/drawing/2014/main" xmlns="" id="{219FFCE3-0D02-41F1-8968-B01BBD6C5F7A}"/>
              </a:ext>
            </a:extLst>
          </p:cNvPr>
          <p:cNvSpPr/>
          <p:nvPr/>
        </p:nvSpPr>
        <p:spPr>
          <a:xfrm>
            <a:off x="2251510" y="2376544"/>
            <a:ext cx="1155106" cy="978700"/>
          </a:xfrm>
          <a:custGeom>
            <a:avLst/>
            <a:gdLst/>
            <a:ahLst/>
            <a:cxnLst/>
            <a:rect l="l" t="t" r="r" b="b"/>
            <a:pathLst>
              <a:path w="39149" h="39148" extrusionOk="0">
                <a:moveTo>
                  <a:pt x="19575" y="0"/>
                </a:moveTo>
                <a:cubicBezTo>
                  <a:pt x="8764" y="0"/>
                  <a:pt x="1" y="8763"/>
                  <a:pt x="1" y="19574"/>
                </a:cubicBezTo>
                <a:cubicBezTo>
                  <a:pt x="1" y="30385"/>
                  <a:pt x="8764" y="39148"/>
                  <a:pt x="19575" y="39148"/>
                </a:cubicBezTo>
                <a:cubicBezTo>
                  <a:pt x="30386" y="39148"/>
                  <a:pt x="39149" y="30385"/>
                  <a:pt x="39149" y="19574"/>
                </a:cubicBezTo>
                <a:cubicBezTo>
                  <a:pt x="39149" y="8763"/>
                  <a:pt x="30386" y="0"/>
                  <a:pt x="19575" y="0"/>
                </a:cubicBezTo>
                <a:close/>
              </a:path>
            </a:pathLst>
          </a:custGeom>
          <a:solidFill>
            <a:srgbClr val="FF7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</a:t>
            </a:r>
            <a:endParaRPr sz="2800" b="1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85372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n 67">
            <a:extLst>
              <a:ext uri="{FF2B5EF4-FFF2-40B4-BE49-F238E27FC236}">
                <a16:creationId xmlns:a16="http://schemas.microsoft.com/office/drawing/2014/main" xmlns="" id="{E5F5F547-E547-4B3D-931B-7D8CB8601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7107"/>
            <a:ext cx="1791730" cy="834856"/>
          </a:xfrm>
          <a:prstGeom prst="rect">
            <a:avLst/>
          </a:prstGeom>
        </p:spPr>
      </p:pic>
      <p:sp>
        <p:nvSpPr>
          <p:cNvPr id="70" name="Rectángulo 69">
            <a:extLst>
              <a:ext uri="{FF2B5EF4-FFF2-40B4-BE49-F238E27FC236}">
                <a16:creationId xmlns:a16="http://schemas.microsoft.com/office/drawing/2014/main" xmlns="" id="{482502AD-68D5-4A36-840F-AB1543922446}"/>
              </a:ext>
            </a:extLst>
          </p:cNvPr>
          <p:cNvSpPr/>
          <p:nvPr/>
        </p:nvSpPr>
        <p:spPr>
          <a:xfrm>
            <a:off x="968097" y="384910"/>
            <a:ext cx="595745" cy="646331"/>
          </a:xfrm>
          <a:prstGeom prst="rect">
            <a:avLst/>
          </a:prstGeom>
          <a:ln w="57150">
            <a:noFill/>
          </a:ln>
        </p:spPr>
        <p:txBody>
          <a:bodyPr wrap="square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rPr>
              <a:t>4.</a:t>
            </a:r>
          </a:p>
        </p:txBody>
      </p:sp>
      <p:pic>
        <p:nvPicPr>
          <p:cNvPr id="72" name="Imagen 71">
            <a:extLst>
              <a:ext uri="{FF2B5EF4-FFF2-40B4-BE49-F238E27FC236}">
                <a16:creationId xmlns:a16="http://schemas.microsoft.com/office/drawing/2014/main" xmlns="" id="{A33C56E6-2DF3-47B0-B8FF-3B93CFF8F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31" y="6239296"/>
            <a:ext cx="2048475" cy="467587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xmlns="" id="{42AB5931-3051-436E-AD14-7344F73FA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3054" y="6055848"/>
            <a:ext cx="1217585" cy="65103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E7B93FE6-03FA-4C95-95B9-1865407B024A}"/>
              </a:ext>
            </a:extLst>
          </p:cNvPr>
          <p:cNvSpPr/>
          <p:nvPr/>
        </p:nvSpPr>
        <p:spPr>
          <a:xfrm>
            <a:off x="1925968" y="191107"/>
            <a:ext cx="774600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endParaRPr lang="es-CO" sz="2400" b="1" dirty="0">
              <a:solidFill>
                <a:srgbClr val="2939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es-CO" sz="2400" b="1" dirty="0">
                <a:solidFill>
                  <a:srgbClr val="293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funciona?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474F312-DB22-4C32-8EBF-E5FC7927FF80}"/>
              </a:ext>
            </a:extLst>
          </p:cNvPr>
          <p:cNvSpPr txBox="1"/>
          <p:nvPr/>
        </p:nvSpPr>
        <p:spPr>
          <a:xfrm>
            <a:off x="8061820" y="349800"/>
            <a:ext cx="413018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CO" sz="1200" dirty="0"/>
              <a:t> </a:t>
            </a:r>
          </a:p>
        </p:txBody>
      </p:sp>
      <p:grpSp>
        <p:nvGrpSpPr>
          <p:cNvPr id="166" name="Google Shape;1226;p40">
            <a:extLst>
              <a:ext uri="{FF2B5EF4-FFF2-40B4-BE49-F238E27FC236}">
                <a16:creationId xmlns:a16="http://schemas.microsoft.com/office/drawing/2014/main" xmlns="" id="{7DE24C86-526D-44CE-AB54-41C1F79BC62D}"/>
              </a:ext>
            </a:extLst>
          </p:cNvPr>
          <p:cNvGrpSpPr/>
          <p:nvPr/>
        </p:nvGrpSpPr>
        <p:grpSpPr>
          <a:xfrm>
            <a:off x="4745196" y="2111025"/>
            <a:ext cx="3216102" cy="2138188"/>
            <a:chOff x="3723551" y="1449600"/>
            <a:chExt cx="3216102" cy="2138188"/>
          </a:xfrm>
        </p:grpSpPr>
        <p:sp>
          <p:nvSpPr>
            <p:cNvPr id="167" name="Google Shape;1223;p40">
              <a:extLst>
                <a:ext uri="{FF2B5EF4-FFF2-40B4-BE49-F238E27FC236}">
                  <a16:creationId xmlns:a16="http://schemas.microsoft.com/office/drawing/2014/main" xmlns="" id="{788E0718-ABED-4F65-91AB-D3A9C717C8BE}"/>
                </a:ext>
              </a:extLst>
            </p:cNvPr>
            <p:cNvSpPr/>
            <p:nvPr/>
          </p:nvSpPr>
          <p:spPr>
            <a:xfrm>
              <a:off x="3723551" y="1919188"/>
              <a:ext cx="1670700" cy="1668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8" name="Google Shape;1227;p40">
              <a:extLst>
                <a:ext uri="{FF2B5EF4-FFF2-40B4-BE49-F238E27FC236}">
                  <a16:creationId xmlns:a16="http://schemas.microsoft.com/office/drawing/2014/main" xmlns="" id="{2D06995C-B858-4BA6-972B-225A8BB75622}"/>
                </a:ext>
              </a:extLst>
            </p:cNvPr>
            <p:cNvCxnSpPr>
              <a:cxnSpLocks/>
              <a:stCxn id="167" idx="1"/>
              <a:endCxn id="172" idx="0"/>
            </p:cNvCxnSpPr>
            <p:nvPr/>
          </p:nvCxnSpPr>
          <p:spPr>
            <a:xfrm rot="10800000" flipH="1">
              <a:off x="3723551" y="1449600"/>
              <a:ext cx="3216102" cy="1303888"/>
            </a:xfrm>
            <a:prstGeom prst="bentConnector4">
              <a:avLst>
                <a:gd name="adj1" fmla="val -7108"/>
                <a:gd name="adj2" fmla="val 117532"/>
              </a:avLst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69" name="Google Shape;1229;p40">
              <a:extLst>
                <a:ext uri="{FF2B5EF4-FFF2-40B4-BE49-F238E27FC236}">
                  <a16:creationId xmlns:a16="http://schemas.microsoft.com/office/drawing/2014/main" xmlns="" id="{03AD8B43-536F-44E8-A974-03BEFDE27153}"/>
                </a:ext>
              </a:extLst>
            </p:cNvPr>
            <p:cNvSpPr txBox="1"/>
            <p:nvPr/>
          </p:nvSpPr>
          <p:spPr>
            <a:xfrm>
              <a:off x="3865750" y="2250452"/>
              <a:ext cx="1386300" cy="3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Revisión </a:t>
              </a:r>
              <a:endParaRPr sz="1600" b="1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0" name="Google Shape;1230;p40">
              <a:extLst>
                <a:ext uri="{FF2B5EF4-FFF2-40B4-BE49-F238E27FC236}">
                  <a16:creationId xmlns:a16="http://schemas.microsoft.com/office/drawing/2014/main" xmlns="" id="{32796127-0BA2-4C20-AD42-C704ED6F7A93}"/>
                </a:ext>
              </a:extLst>
            </p:cNvPr>
            <p:cNvSpPr txBox="1"/>
            <p:nvPr/>
          </p:nvSpPr>
          <p:spPr>
            <a:xfrm>
              <a:off x="3887350" y="2630438"/>
              <a:ext cx="1343100" cy="62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Revisión de formatos enviados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1" name="Google Shape;1231;p40">
            <a:extLst>
              <a:ext uri="{FF2B5EF4-FFF2-40B4-BE49-F238E27FC236}">
                <a16:creationId xmlns:a16="http://schemas.microsoft.com/office/drawing/2014/main" xmlns="" id="{3B5C2969-ACE5-4D6B-81E7-AA45453A4347}"/>
              </a:ext>
            </a:extLst>
          </p:cNvPr>
          <p:cNvGrpSpPr/>
          <p:nvPr/>
        </p:nvGrpSpPr>
        <p:grpSpPr>
          <a:xfrm>
            <a:off x="7126005" y="2111025"/>
            <a:ext cx="3487049" cy="2920752"/>
            <a:chOff x="5957794" y="1382536"/>
            <a:chExt cx="3487049" cy="2920752"/>
          </a:xfrm>
        </p:grpSpPr>
        <p:sp>
          <p:nvSpPr>
            <p:cNvPr id="172" name="Google Shape;1228;p40">
              <a:extLst>
                <a:ext uri="{FF2B5EF4-FFF2-40B4-BE49-F238E27FC236}">
                  <a16:creationId xmlns:a16="http://schemas.microsoft.com/office/drawing/2014/main" xmlns="" id="{628C8F6D-401B-4EF4-AB0F-E81043BEE3DD}"/>
                </a:ext>
              </a:extLst>
            </p:cNvPr>
            <p:cNvSpPr/>
            <p:nvPr/>
          </p:nvSpPr>
          <p:spPr>
            <a:xfrm>
              <a:off x="5957794" y="1382536"/>
              <a:ext cx="1670586" cy="166435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3" name="Google Shape;1232;p40">
              <a:extLst>
                <a:ext uri="{FF2B5EF4-FFF2-40B4-BE49-F238E27FC236}">
                  <a16:creationId xmlns:a16="http://schemas.microsoft.com/office/drawing/2014/main" xmlns="" id="{FADE0C62-B4F0-402D-8539-A9FAE88CF2D1}"/>
                </a:ext>
              </a:extLst>
            </p:cNvPr>
            <p:cNvCxnSpPr>
              <a:cxnSpLocks/>
              <a:stCxn id="172" idx="2"/>
            </p:cNvCxnSpPr>
            <p:nvPr/>
          </p:nvCxnSpPr>
          <p:spPr>
            <a:xfrm rot="16200000" flipH="1">
              <a:off x="7490765" y="2349210"/>
              <a:ext cx="1256400" cy="2651756"/>
            </a:xfrm>
            <a:prstGeom prst="bentConnector2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4" name="Google Shape;1233;p40">
              <a:extLst>
                <a:ext uri="{FF2B5EF4-FFF2-40B4-BE49-F238E27FC236}">
                  <a16:creationId xmlns:a16="http://schemas.microsoft.com/office/drawing/2014/main" xmlns="" id="{329709A7-BF38-45AA-AB4E-1051A5F41C42}"/>
                </a:ext>
              </a:extLst>
            </p:cNvPr>
            <p:cNvSpPr txBox="1"/>
            <p:nvPr/>
          </p:nvSpPr>
          <p:spPr>
            <a:xfrm>
              <a:off x="6059100" y="1741652"/>
              <a:ext cx="1386300" cy="3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Memorando</a:t>
              </a:r>
              <a:endParaRPr sz="1600" b="1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5" name="Google Shape;1234;p40">
              <a:extLst>
                <a:ext uri="{FF2B5EF4-FFF2-40B4-BE49-F238E27FC236}">
                  <a16:creationId xmlns:a16="http://schemas.microsoft.com/office/drawing/2014/main" xmlns="" id="{BF636C8C-5130-4C40-A7E4-57B56C50630E}"/>
                </a:ext>
              </a:extLst>
            </p:cNvPr>
            <p:cNvSpPr txBox="1"/>
            <p:nvPr/>
          </p:nvSpPr>
          <p:spPr>
            <a:xfrm>
              <a:off x="6192453" y="2161079"/>
              <a:ext cx="1343100" cy="62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 da el aval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76" name="Google Shape;1219;p40">
            <a:extLst>
              <a:ext uri="{FF2B5EF4-FFF2-40B4-BE49-F238E27FC236}">
                <a16:creationId xmlns:a16="http://schemas.microsoft.com/office/drawing/2014/main" xmlns="" id="{A88B5736-A5AD-480C-BDBC-503ABCE7C791}"/>
              </a:ext>
            </a:extLst>
          </p:cNvPr>
          <p:cNvCxnSpPr>
            <a:stCxn id="178" idx="0"/>
          </p:cNvCxnSpPr>
          <p:nvPr/>
        </p:nvCxnSpPr>
        <p:spPr>
          <a:xfrm rot="5400000" flipH="1">
            <a:off x="1824788" y="1555313"/>
            <a:ext cx="626100" cy="2455500"/>
          </a:xfrm>
          <a:prstGeom prst="bentConnector2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triangle" w="med" len="med"/>
            <a:tailEnd type="none" w="med" len="med"/>
          </a:ln>
        </p:spPr>
      </p:cxnSp>
      <p:grpSp>
        <p:nvGrpSpPr>
          <p:cNvPr id="177" name="Google Shape;1221;p40">
            <a:extLst>
              <a:ext uri="{FF2B5EF4-FFF2-40B4-BE49-F238E27FC236}">
                <a16:creationId xmlns:a16="http://schemas.microsoft.com/office/drawing/2014/main" xmlns="" id="{3EAD3706-9F96-4260-8670-D1BE67213E3C}"/>
              </a:ext>
            </a:extLst>
          </p:cNvPr>
          <p:cNvGrpSpPr/>
          <p:nvPr/>
        </p:nvGrpSpPr>
        <p:grpSpPr>
          <a:xfrm>
            <a:off x="2530238" y="3096113"/>
            <a:ext cx="3026400" cy="1668600"/>
            <a:chOff x="1532425" y="2429613"/>
            <a:chExt cx="3026400" cy="1668600"/>
          </a:xfrm>
          <a:solidFill>
            <a:srgbClr val="ED7D31"/>
          </a:solidFill>
        </p:grpSpPr>
        <p:sp>
          <p:nvSpPr>
            <p:cNvPr id="178" name="Google Shape;1220;p40">
              <a:extLst>
                <a:ext uri="{FF2B5EF4-FFF2-40B4-BE49-F238E27FC236}">
                  <a16:creationId xmlns:a16="http://schemas.microsoft.com/office/drawing/2014/main" xmlns="" id="{7B8B7625-0A5D-4FD4-900F-84E3719D7CF6}"/>
                </a:ext>
              </a:extLst>
            </p:cNvPr>
            <p:cNvSpPr/>
            <p:nvPr/>
          </p:nvSpPr>
          <p:spPr>
            <a:xfrm>
              <a:off x="1532425" y="2429613"/>
              <a:ext cx="1670700" cy="1668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9" name="Google Shape;1222;p40">
              <a:extLst>
                <a:ext uri="{FF2B5EF4-FFF2-40B4-BE49-F238E27FC236}">
                  <a16:creationId xmlns:a16="http://schemas.microsoft.com/office/drawing/2014/main" xmlns="" id="{9DFC6A2B-8D7C-4A2D-819F-622442F3802B}"/>
                </a:ext>
              </a:extLst>
            </p:cNvPr>
            <p:cNvCxnSpPr>
              <a:stCxn id="178" idx="1"/>
            </p:cNvCxnSpPr>
            <p:nvPr/>
          </p:nvCxnSpPr>
          <p:spPr>
            <a:xfrm>
              <a:off x="1532425" y="3263913"/>
              <a:ext cx="3026400" cy="324000"/>
            </a:xfrm>
            <a:prstGeom prst="bentConnector4">
              <a:avLst>
                <a:gd name="adj1" fmla="val -7868"/>
                <a:gd name="adj2" fmla="val 330995"/>
              </a:avLst>
            </a:pr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80" name="Google Shape;1224;p40">
              <a:extLst>
                <a:ext uri="{FF2B5EF4-FFF2-40B4-BE49-F238E27FC236}">
                  <a16:creationId xmlns:a16="http://schemas.microsoft.com/office/drawing/2014/main" xmlns="" id="{5B9EA6EA-901C-4169-A01F-44314BFD8BF8}"/>
                </a:ext>
              </a:extLst>
            </p:cNvPr>
            <p:cNvSpPr txBox="1"/>
            <p:nvPr/>
          </p:nvSpPr>
          <p:spPr>
            <a:xfrm>
              <a:off x="1674625" y="2760877"/>
              <a:ext cx="1386300" cy="3480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Enviar Formatos</a:t>
              </a:r>
              <a:endParaRPr sz="1600" b="1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1" name="Google Shape;1225;p40">
              <a:extLst>
                <a:ext uri="{FF2B5EF4-FFF2-40B4-BE49-F238E27FC236}">
                  <a16:creationId xmlns:a16="http://schemas.microsoft.com/office/drawing/2014/main" xmlns="" id="{C998F5A8-1015-41C1-B2B9-DB3A924587A3}"/>
                </a:ext>
              </a:extLst>
            </p:cNvPr>
            <p:cNvSpPr txBox="1"/>
            <p:nvPr/>
          </p:nvSpPr>
          <p:spPr>
            <a:xfrm>
              <a:off x="1532426" y="3311327"/>
              <a:ext cx="1700464" cy="626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Niño aniño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Docentes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Planes de Mejormiento.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Acta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" name="Elipse 2">
            <a:extLst>
              <a:ext uri="{FF2B5EF4-FFF2-40B4-BE49-F238E27FC236}">
                <a16:creationId xmlns:a16="http://schemas.microsoft.com/office/drawing/2014/main" xmlns="" id="{2C34F14D-8764-4A88-B751-E7CD88C41927}"/>
              </a:ext>
            </a:extLst>
          </p:cNvPr>
          <p:cNvSpPr/>
          <p:nvPr/>
        </p:nvSpPr>
        <p:spPr>
          <a:xfrm>
            <a:off x="9439276" y="4764713"/>
            <a:ext cx="1562100" cy="65103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Informar a la DLE</a:t>
            </a:r>
            <a:endParaRPr lang="es-CO" sz="1600" b="1"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xmlns="" id="{9BF292C4-D6E8-4015-921A-0DAC26B4F682}"/>
              </a:ext>
            </a:extLst>
          </p:cNvPr>
          <p:cNvSpPr/>
          <p:nvPr/>
        </p:nvSpPr>
        <p:spPr>
          <a:xfrm>
            <a:off x="114815" y="1968837"/>
            <a:ext cx="1562100" cy="65103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La IED</a:t>
            </a:r>
            <a:endParaRPr lang="es-CO" sz="1600" b="1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CD20ACE1-C5C0-481E-AB82-AF1A96B8BEA2}"/>
              </a:ext>
            </a:extLst>
          </p:cNvPr>
          <p:cNvCxnSpPr/>
          <p:nvPr/>
        </p:nvCxnSpPr>
        <p:spPr>
          <a:xfrm>
            <a:off x="3667125" y="5838825"/>
            <a:ext cx="4143375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16F992A-2417-4618-8937-63E6DDE23ADF}"/>
              </a:ext>
            </a:extLst>
          </p:cNvPr>
          <p:cNvSpPr txBox="1"/>
          <p:nvPr/>
        </p:nvSpPr>
        <p:spPr>
          <a:xfrm>
            <a:off x="3901440" y="5415748"/>
            <a:ext cx="414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Reportar las novedades</a:t>
            </a:r>
            <a:endParaRPr lang="es-CO" dirty="0"/>
          </a:p>
        </p:txBody>
      </p:sp>
      <p:cxnSp>
        <p:nvCxnSpPr>
          <p:cNvPr id="11" name="Conector: angular 10">
            <a:extLst>
              <a:ext uri="{FF2B5EF4-FFF2-40B4-BE49-F238E27FC236}">
                <a16:creationId xmlns:a16="http://schemas.microsoft.com/office/drawing/2014/main" xmlns="" id="{78EFBED9-40B4-42DA-A403-D65078982C0C}"/>
              </a:ext>
            </a:extLst>
          </p:cNvPr>
          <p:cNvCxnSpPr/>
          <p:nvPr/>
        </p:nvCxnSpPr>
        <p:spPr>
          <a:xfrm rot="16200000" flipV="1">
            <a:off x="2062232" y="4258738"/>
            <a:ext cx="1908412" cy="13208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n 67">
            <a:extLst>
              <a:ext uri="{FF2B5EF4-FFF2-40B4-BE49-F238E27FC236}">
                <a16:creationId xmlns:a16="http://schemas.microsoft.com/office/drawing/2014/main" xmlns="" id="{E5F5F547-E547-4B3D-931B-7D8CB8601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7107"/>
            <a:ext cx="1791730" cy="834856"/>
          </a:xfrm>
          <a:prstGeom prst="rect">
            <a:avLst/>
          </a:prstGeom>
        </p:spPr>
      </p:pic>
      <p:sp>
        <p:nvSpPr>
          <p:cNvPr id="70" name="Rectángulo 69">
            <a:extLst>
              <a:ext uri="{FF2B5EF4-FFF2-40B4-BE49-F238E27FC236}">
                <a16:creationId xmlns:a16="http://schemas.microsoft.com/office/drawing/2014/main" xmlns="" id="{482502AD-68D5-4A36-840F-AB1543922446}"/>
              </a:ext>
            </a:extLst>
          </p:cNvPr>
          <p:cNvSpPr/>
          <p:nvPr/>
        </p:nvSpPr>
        <p:spPr>
          <a:xfrm>
            <a:off x="968097" y="384910"/>
            <a:ext cx="595745" cy="646331"/>
          </a:xfrm>
          <a:prstGeom prst="rect">
            <a:avLst/>
          </a:prstGeom>
          <a:ln w="57150">
            <a:noFill/>
          </a:ln>
        </p:spPr>
        <p:txBody>
          <a:bodyPr wrap="square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rPr>
              <a:t>5.</a:t>
            </a:r>
          </a:p>
        </p:txBody>
      </p:sp>
      <p:pic>
        <p:nvPicPr>
          <p:cNvPr id="72" name="Imagen 71">
            <a:extLst>
              <a:ext uri="{FF2B5EF4-FFF2-40B4-BE49-F238E27FC236}">
                <a16:creationId xmlns:a16="http://schemas.microsoft.com/office/drawing/2014/main" xmlns="" id="{A33C56E6-2DF3-47B0-B8FF-3B93CFF8F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31" y="6239296"/>
            <a:ext cx="2048475" cy="467587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xmlns="" id="{42AB5931-3051-436E-AD14-7344F73FA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3054" y="6055848"/>
            <a:ext cx="1217585" cy="65103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E7B93FE6-03FA-4C95-95B9-1865407B024A}"/>
              </a:ext>
            </a:extLst>
          </p:cNvPr>
          <p:cNvSpPr/>
          <p:nvPr/>
        </p:nvSpPr>
        <p:spPr>
          <a:xfrm>
            <a:off x="1791730" y="343907"/>
            <a:ext cx="774600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s-CO" sz="2400" b="1" dirty="0">
                <a:solidFill>
                  <a:srgbClr val="293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474F312-DB22-4C32-8EBF-E5FC7927FF80}"/>
              </a:ext>
            </a:extLst>
          </p:cNvPr>
          <p:cNvSpPr txBox="1"/>
          <p:nvPr/>
        </p:nvSpPr>
        <p:spPr>
          <a:xfrm>
            <a:off x="8061820" y="349800"/>
            <a:ext cx="413018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CO" sz="1200" dirty="0"/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DCC90FE8-7CFC-425D-80AD-3889CA86AA8B}"/>
              </a:ext>
            </a:extLst>
          </p:cNvPr>
          <p:cNvSpPr txBox="1"/>
          <p:nvPr/>
        </p:nvSpPr>
        <p:spPr>
          <a:xfrm>
            <a:off x="67265" y="3508034"/>
            <a:ext cx="11763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------------------------------------------------------------------------------------------------------------------------------------------------------------------</a:t>
            </a:r>
            <a:endParaRPr lang="es-CO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98A5ADDE-F922-4633-8B01-E588FBD22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50" y="1707440"/>
            <a:ext cx="10896600" cy="1730138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402E0AE3-BA00-420D-8EAD-D17E66A39D05}"/>
              </a:ext>
            </a:extLst>
          </p:cNvPr>
          <p:cNvSpPr/>
          <p:nvPr/>
        </p:nvSpPr>
        <p:spPr>
          <a:xfrm>
            <a:off x="1733550" y="1199508"/>
            <a:ext cx="780418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s-CO" sz="2000" b="1" u="sng" dirty="0">
                <a:solidFill>
                  <a:srgbClr val="293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 Niño a Niño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18E81C38-44D8-49A0-A977-4D81823DC11A}"/>
              </a:ext>
            </a:extLst>
          </p:cNvPr>
          <p:cNvSpPr/>
          <p:nvPr/>
        </p:nvSpPr>
        <p:spPr>
          <a:xfrm>
            <a:off x="1563842" y="3853143"/>
            <a:ext cx="780418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s-CO" sz="2000" b="1" u="sng" dirty="0">
                <a:solidFill>
                  <a:srgbClr val="293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 Horas Extras</a:t>
            </a:r>
          </a:p>
        </p:txBody>
      </p:sp>
      <p:pic>
        <p:nvPicPr>
          <p:cNvPr id="19" name="Imagen 18" descr="Interfaz de usuario gráfica, Tabla&#10;&#10;Descripción generada automáticamente con confianza media">
            <a:extLst>
              <a:ext uri="{FF2B5EF4-FFF2-40B4-BE49-F238E27FC236}">
                <a16:creationId xmlns:a16="http://schemas.microsoft.com/office/drawing/2014/main" xmlns="" id="{2DF31181-207E-408A-9442-D35DF0CD7B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750" y="4200781"/>
            <a:ext cx="10896600" cy="208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9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n 67">
            <a:extLst>
              <a:ext uri="{FF2B5EF4-FFF2-40B4-BE49-F238E27FC236}">
                <a16:creationId xmlns:a16="http://schemas.microsoft.com/office/drawing/2014/main" xmlns="" id="{E5F5F547-E547-4B3D-931B-7D8CB8601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7107"/>
            <a:ext cx="1791730" cy="834856"/>
          </a:xfrm>
          <a:prstGeom prst="rect">
            <a:avLst/>
          </a:prstGeom>
        </p:spPr>
      </p:pic>
      <p:sp>
        <p:nvSpPr>
          <p:cNvPr id="70" name="Rectángulo 69">
            <a:extLst>
              <a:ext uri="{FF2B5EF4-FFF2-40B4-BE49-F238E27FC236}">
                <a16:creationId xmlns:a16="http://schemas.microsoft.com/office/drawing/2014/main" xmlns="" id="{482502AD-68D5-4A36-840F-AB1543922446}"/>
              </a:ext>
            </a:extLst>
          </p:cNvPr>
          <p:cNvSpPr/>
          <p:nvPr/>
        </p:nvSpPr>
        <p:spPr>
          <a:xfrm>
            <a:off x="968097" y="384910"/>
            <a:ext cx="595745" cy="646331"/>
          </a:xfrm>
          <a:prstGeom prst="rect">
            <a:avLst/>
          </a:prstGeom>
          <a:ln w="57150">
            <a:noFill/>
          </a:ln>
        </p:spPr>
        <p:txBody>
          <a:bodyPr wrap="square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6</a:t>
            </a: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72" name="Imagen 71">
            <a:extLst>
              <a:ext uri="{FF2B5EF4-FFF2-40B4-BE49-F238E27FC236}">
                <a16:creationId xmlns:a16="http://schemas.microsoft.com/office/drawing/2014/main" xmlns="" id="{A33C56E6-2DF3-47B0-B8FF-3B93CFF8F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31" y="6239296"/>
            <a:ext cx="2048475" cy="467587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xmlns="" id="{42AB5931-3051-436E-AD14-7344F73FA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3054" y="6055848"/>
            <a:ext cx="1217585" cy="65103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E7B93FE6-03FA-4C95-95B9-1865407B024A}"/>
              </a:ext>
            </a:extLst>
          </p:cNvPr>
          <p:cNvSpPr/>
          <p:nvPr/>
        </p:nvSpPr>
        <p:spPr>
          <a:xfrm>
            <a:off x="1791730" y="343907"/>
            <a:ext cx="774600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s-CO" sz="2400" b="1" dirty="0">
                <a:solidFill>
                  <a:srgbClr val="293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 Horas Extras y Pago de las HE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474F312-DB22-4C32-8EBF-E5FC7927FF80}"/>
              </a:ext>
            </a:extLst>
          </p:cNvPr>
          <p:cNvSpPr txBox="1"/>
          <p:nvPr/>
        </p:nvSpPr>
        <p:spPr>
          <a:xfrm>
            <a:off x="8061820" y="349800"/>
            <a:ext cx="413018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CO" sz="1200" dirty="0"/>
              <a:t> </a:t>
            </a:r>
          </a:p>
        </p:txBody>
      </p:sp>
      <p:pic>
        <p:nvPicPr>
          <p:cNvPr id="12" name="Imagen 1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0D04006D-6053-4D62-B5E3-4C4A12B5F0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5977" y="1531477"/>
            <a:ext cx="4086225" cy="1057174"/>
          </a:xfrm>
          <a:prstGeom prst="rect">
            <a:avLst/>
          </a:prstGeom>
        </p:spPr>
      </p:pic>
      <p:pic>
        <p:nvPicPr>
          <p:cNvPr id="14" name="Imagen 13" descr="Tabla&#10;&#10;Descripción generada automáticamente">
            <a:extLst>
              <a:ext uri="{FF2B5EF4-FFF2-40B4-BE49-F238E27FC236}">
                <a16:creationId xmlns:a16="http://schemas.microsoft.com/office/drawing/2014/main" xmlns="" id="{8A4D9855-F380-4C64-A10B-599345B7CE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675" y="3340031"/>
            <a:ext cx="10229850" cy="212883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DCC90FE8-7CFC-425D-80AD-3889CA86AA8B}"/>
              </a:ext>
            </a:extLst>
          </p:cNvPr>
          <p:cNvSpPr txBox="1"/>
          <p:nvPr/>
        </p:nvSpPr>
        <p:spPr>
          <a:xfrm>
            <a:off x="690880" y="2753360"/>
            <a:ext cx="1036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-------------------------------------------------------------------------------------------------------------------------------------------------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77416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n 67">
            <a:extLst>
              <a:ext uri="{FF2B5EF4-FFF2-40B4-BE49-F238E27FC236}">
                <a16:creationId xmlns:a16="http://schemas.microsoft.com/office/drawing/2014/main" xmlns="" id="{E5F5F547-E547-4B3D-931B-7D8CB8601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7107"/>
            <a:ext cx="1791730" cy="834856"/>
          </a:xfrm>
          <a:prstGeom prst="rect">
            <a:avLst/>
          </a:prstGeom>
        </p:spPr>
      </p:pic>
      <p:sp>
        <p:nvSpPr>
          <p:cNvPr id="70" name="Rectángulo 69">
            <a:extLst>
              <a:ext uri="{FF2B5EF4-FFF2-40B4-BE49-F238E27FC236}">
                <a16:creationId xmlns:a16="http://schemas.microsoft.com/office/drawing/2014/main" xmlns="" id="{482502AD-68D5-4A36-840F-AB1543922446}"/>
              </a:ext>
            </a:extLst>
          </p:cNvPr>
          <p:cNvSpPr/>
          <p:nvPr/>
        </p:nvSpPr>
        <p:spPr>
          <a:xfrm>
            <a:off x="968097" y="384910"/>
            <a:ext cx="595745" cy="646331"/>
          </a:xfrm>
          <a:prstGeom prst="rect">
            <a:avLst/>
          </a:prstGeom>
          <a:ln w="57150">
            <a:noFill/>
          </a:ln>
        </p:spPr>
        <p:txBody>
          <a:bodyPr wrap="square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rPr>
              <a:t>7.</a:t>
            </a:r>
          </a:p>
        </p:txBody>
      </p:sp>
      <p:pic>
        <p:nvPicPr>
          <p:cNvPr id="72" name="Imagen 71">
            <a:extLst>
              <a:ext uri="{FF2B5EF4-FFF2-40B4-BE49-F238E27FC236}">
                <a16:creationId xmlns:a16="http://schemas.microsoft.com/office/drawing/2014/main" xmlns="" id="{A33C56E6-2DF3-47B0-B8FF-3B93CFF8F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31" y="6239296"/>
            <a:ext cx="2048475" cy="467587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xmlns="" id="{42AB5931-3051-436E-AD14-7344F73FA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3054" y="6055848"/>
            <a:ext cx="1217585" cy="65103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E7B93FE6-03FA-4C95-95B9-1865407B024A}"/>
              </a:ext>
            </a:extLst>
          </p:cNvPr>
          <p:cNvSpPr/>
          <p:nvPr/>
        </p:nvSpPr>
        <p:spPr>
          <a:xfrm>
            <a:off x="1791730" y="343907"/>
            <a:ext cx="774600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endParaRPr lang="es-CO" sz="2400" b="1" dirty="0">
              <a:solidFill>
                <a:srgbClr val="2939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es-CO" sz="2400" b="1" dirty="0">
                <a:solidFill>
                  <a:srgbClr val="293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474F312-DB22-4C32-8EBF-E5FC7927FF80}"/>
              </a:ext>
            </a:extLst>
          </p:cNvPr>
          <p:cNvSpPr txBox="1"/>
          <p:nvPr/>
        </p:nvSpPr>
        <p:spPr>
          <a:xfrm>
            <a:off x="8061820" y="349800"/>
            <a:ext cx="413018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CO" sz="1200" dirty="0"/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39379F7-02D6-474A-A67B-26620DAB5BF3}"/>
              </a:ext>
            </a:extLst>
          </p:cNvPr>
          <p:cNvSpPr txBox="1"/>
          <p:nvPr/>
        </p:nvSpPr>
        <p:spPr>
          <a:xfrm>
            <a:off x="361361" y="1400515"/>
            <a:ext cx="11469278" cy="41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rtl="0">
              <a:buFont typeface="Symbol" panose="05050102010706020507" pitchFamily="18" charset="2"/>
              <a:buChar char=""/>
            </a:pPr>
            <a:r>
              <a:rPr lang="es-E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estrategia A-probar  se implementar de manera presencial</a:t>
            </a:r>
            <a:r>
              <a:rPr lang="es-CO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s-CO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 tendrán en cuenta las áreas elementales como lo son; matemáticas, español, ciencias naturales, ciencias sociales, inglés, y se excluyen las áreas como; (artísticas, educación física, ética).</a:t>
            </a:r>
            <a:endParaRPr lang="es-CO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fin de brindar una oportuna atención a las dificultades del aprendizaje, se sugiere que la capacidad por aula, es de máximo 15 estudiantes. </a:t>
            </a:r>
            <a:endParaRPr lang="es-CO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 docente que participe en la estrategia podrá desarrollar las horas extras en la asignatura o nivel en el que ha sido nombrado por el Distrito.</a:t>
            </a:r>
            <a:endParaRPr lang="es-CO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docentes que sean incluidos en el desarrollo de la estrategia deberán ser buscados por la institución, aclarando que deben tener algún tipo de</a:t>
            </a:r>
            <a:r>
              <a:rPr lang="es-E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vinculación con el Distrito y que se encuentren activos en la planta de la SED, para facilitar el pago de sus horas. </a:t>
            </a:r>
            <a:endParaRPr lang="es-CO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 docente se le cancelan solamente las horas desarrolladas en aula con estudiantes, es decir, no se reconocerán horas de planeación u organización de la estrategia o sesiones. </a:t>
            </a:r>
            <a:endParaRPr lang="es-CO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se reconocerá horas extra a los docentes con funciones de orientación.</a:t>
            </a:r>
            <a:endParaRPr lang="es-CO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rector puede asignar horas extras a un coordinador, por encima de las ocho (8) horas diarias que deberá permanecer en la institución y solamente para atender funciones propias de su cargo y no procederá para atender asignación académica. </a:t>
            </a:r>
            <a:endParaRPr lang="es-CO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docente no podrá laborar horas extra en jornada diurna y nocturna simultáneamente. </a:t>
            </a:r>
            <a:endParaRPr lang="es-CO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estrategia funcionará en contra jornada o los sábados en los espacios adecuados y disponibles que tenga la institución.</a:t>
            </a:r>
            <a:endParaRPr lang="es-CO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692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</Words>
  <Application>Microsoft Office PowerPoint</Application>
  <PresentationFormat>Panorámica</PresentationFormat>
  <Paragraphs>113</Paragraphs>
  <Slides>10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1" baseType="lpstr">
      <vt:lpstr>Abadi MT Condensed Extra Bold</vt:lpstr>
      <vt:lpstr>Arial</vt:lpstr>
      <vt:lpstr>Arial Black</vt:lpstr>
      <vt:lpstr>Calibri</vt:lpstr>
      <vt:lpstr>Calibri Light</vt:lpstr>
      <vt:lpstr>Candara</vt:lpstr>
      <vt:lpstr>Fira Sans Extra Condensed Medium</vt:lpstr>
      <vt:lpstr>Roboto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Coordinación</dc:creator>
  <cp:lastModifiedBy>Coordinación</cp:lastModifiedBy>
  <cp:revision>1</cp:revision>
  <dcterms:modified xsi:type="dcterms:W3CDTF">2022-05-26T10:42:00Z</dcterms:modified>
</cp:coreProperties>
</file>