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21" r:id="rId3"/>
    <p:sldId id="314" r:id="rId4"/>
    <p:sldId id="315" r:id="rId5"/>
    <p:sldId id="316" r:id="rId6"/>
    <p:sldId id="317" r:id="rId7"/>
    <p:sldId id="318" r:id="rId8"/>
    <p:sldId id="319" r:id="rId9"/>
    <p:sldId id="320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E"/>
    <a:srgbClr val="C46F34"/>
    <a:srgbClr val="F2B10E"/>
    <a:srgbClr val="FF816B"/>
    <a:srgbClr val="C5670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1" autoAdjust="0"/>
    <p:restoredTop sz="94663"/>
  </p:normalViewPr>
  <p:slideViewPr>
    <p:cSldViewPr snapToGrid="0" snapToObjects="1">
      <p:cViewPr varScale="1">
        <p:scale>
          <a:sx n="70" d="100"/>
          <a:sy n="70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1E47E-4109-CE49-9B94-CC99C2B10CC7}" type="datetimeFigureOut">
              <a:rPr lang="es-CO" smtClean="0"/>
              <a:t>17/11/2022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FAF8F-BFAD-7740-A57A-68F88A58D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349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FAF8F-BFAD-7740-A57A-68F88A58DE5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41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68FF9-A828-1E48-AE2F-E40848A2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CE6F26F-1F03-3F4C-8E88-A739D7C7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A744640E-601D-5140-822B-1559597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A0074B74-656D-704A-AA1A-A9055A2B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913CCB16-79C9-0048-A9ED-B832224B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404F3-A222-A947-B41F-F8DAF439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xmlns="" id="{83229F20-DA7A-004F-8A6E-793717A7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DDDC0E78-C28D-CE4F-8049-04C0683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AFB96825-0442-0C4F-A501-E2C7D5F3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CA7DAE1C-67F5-AE45-AB65-D17AE3BA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74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B2CD0D-9951-684C-9D99-6E14FC31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xmlns="" id="{20659C9E-4C08-E943-8D44-56B9B7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DAA26D4A-659A-2F40-9B43-9635C5C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F428DE11-FFA5-C940-9F66-7153855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134FA66-7ECC-EC44-996F-85D42C7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5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391E6D-14D6-BC4A-BBA0-5591B85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A0B823-4243-974D-85F9-2FBCDA2A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4C90C75A-17B5-4E4C-9351-EB0888EF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E13AD375-ECE9-3241-AFFD-449F640A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7B96AF3-3FEB-174D-8F73-F13694C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0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266FCF-1361-0548-AF81-A9062B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105B6497-4A04-5E44-B081-BC2790C5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DF1AC763-473C-EC45-A3C3-7A21AED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D7DE0170-8C99-864E-95C3-7163BB0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FC180B28-A729-2849-B72A-C6648E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440ADF-286D-7942-B7D0-B8EF5600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9A47E9-6AC9-A549-A69B-C64F7C9C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4EEB786-FC04-8346-8002-7341300D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A1F995BD-937F-5F42-BCA1-4D8786DD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A0B2D6AF-3478-F94D-9AA6-EC6F0F0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D598C241-5D66-1D4B-BDEF-9BCA8CB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55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EE6977-C0B9-CA44-8821-DF93E2E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0C50DC02-5AFD-5744-A7B6-66D6EBBB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8A34740-6E09-514A-B88D-77FA6CB6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F18AA90F-942B-2041-ABAC-6AF27B8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2EAAE11-075A-7142-845E-3FBBC393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xmlns="" id="{59AF36F7-16EE-9349-82E5-3C99138E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xmlns="" id="{7694E1A0-7188-5A48-B1DE-1623627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xmlns="" id="{81699D4E-366A-284C-87C5-7D6B3E8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0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C8E303-07FF-DF4A-A712-DC32C78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xmlns="" id="{420B34CE-DE21-8646-A584-8F40DEA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xmlns="" id="{1C45E175-D407-464B-A27B-58F0CF56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E359D17A-BAA7-8447-903F-B444908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54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xmlns="" id="{70D1E1C1-822D-0F4A-AE96-30A12220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xmlns="" id="{C06D4791-EEA0-B148-A077-5C9006F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xmlns="" id="{26413B50-4B9E-1440-97BE-DD6BC66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46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358495-594E-1B4B-B9C9-7CA1344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E98973-D151-A341-B352-4A83623C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105FCC3F-2FAC-CF4E-BADC-02DF71F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5E3A7725-2012-9746-9D55-62BD8FF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D570BD13-BEFD-2F47-B516-5112AF4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D7AC1379-00C5-CA4C-B11F-B8F9E00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04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F5946A-2B77-B549-9A47-653DFB5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6BFA3C9-E59D-4547-813B-A88BC2D3F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3F12B385-0D37-FD4E-9C7E-4EABFAB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DD0227A4-5DDC-084B-B222-88B0C579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47CF718B-9006-DD44-A933-46BC885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8D4B2520-22E8-9447-97C6-E9BB2AD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01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3B69EF2F-4B75-B345-8DB1-A4CA4421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C28B396-D529-414A-AE21-082E15F8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47FB1F8A-AFAA-D249-ABE5-A63F563E4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D85E-CBD0-8249-B218-EF896459116E}" type="datetimeFigureOut">
              <a:rPr lang="es-ES_tradnl" smtClean="0"/>
              <a:t>17/11/2022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227C2F5C-D8E0-F143-9E93-CD62CEC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E47755F7-101B-2147-A24D-AB0A6A591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1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6BFBDD-7C7A-074E-8E25-BE9F84F8B6BC}"/>
              </a:ext>
            </a:extLst>
          </p:cNvPr>
          <p:cNvSpPr/>
          <p:nvPr/>
        </p:nvSpPr>
        <p:spPr>
          <a:xfrm>
            <a:off x="366124" y="2997868"/>
            <a:ext cx="6059985" cy="2554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badi MT Condensed Extra Bold"/>
                <a:ea typeface="Arial Rounded MT Bold" charset="0"/>
                <a:cs typeface="Arial Rounded MT Bold" charset="0"/>
              </a:rPr>
              <a:t>ENCUESTA DE PERCEPCION</a:t>
            </a:r>
            <a:endParaRPr lang="es-ES" sz="3200" b="1" dirty="0">
              <a:solidFill>
                <a:schemeClr val="bg1"/>
              </a:solidFill>
              <a:latin typeface="Abadi MT Condensed Extra Bold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Abadi MT Condensed Extra Bold"/>
                <a:ea typeface="Arial Rounded MT Bold" charset="0"/>
                <a:cs typeface="Arial Rounded MT Bold" charset="0"/>
              </a:rPr>
              <a:t>Plan de Mejoramiento Institucional (PMI)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Abadi MT Condensed Extra Bold"/>
                <a:ea typeface="Arial Rounded MT Bold" charset="0"/>
                <a:cs typeface="Arial Rounded MT Bold" charset="0"/>
              </a:rPr>
              <a:t>CARLOS ALBÁN HOLGUÍN  IED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36297A8-FAE5-A449-B98C-45ACDB84D71A}"/>
              </a:ext>
            </a:extLst>
          </p:cNvPr>
          <p:cNvSpPr/>
          <p:nvPr/>
        </p:nvSpPr>
        <p:spPr>
          <a:xfrm>
            <a:off x="5832574" y="5948554"/>
            <a:ext cx="1954381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badi MT Condensed Light"/>
                <a:ea typeface="Arial Rounded MT Bold" charset="0"/>
                <a:cs typeface="Arial Rounded MT Bold" charset="0"/>
              </a:rPr>
              <a:t>01/11/2022</a:t>
            </a:r>
            <a:endParaRPr lang="es-ES" sz="2800" b="1" dirty="0">
              <a:solidFill>
                <a:schemeClr val="bg1"/>
              </a:solidFill>
              <a:latin typeface="Abadi MT Condensed Light" panose="020B0306030101010103" pitchFamily="34" charset="77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16AA9BB-EEF0-A346-B390-1AA9D162250B}"/>
              </a:ext>
            </a:extLst>
          </p:cNvPr>
          <p:cNvSpPr/>
          <p:nvPr/>
        </p:nvSpPr>
        <p:spPr>
          <a:xfrm>
            <a:off x="1577436" y="5419686"/>
            <a:ext cx="4408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Acompañamiento Pedagógico Territorial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D88CFD-BE05-469F-07CA-59CB22BF8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578" y="178971"/>
            <a:ext cx="2543403" cy="26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9763" y="78067"/>
            <a:ext cx="1823113" cy="1325563"/>
          </a:xfrm>
        </p:spPr>
        <p:txBody>
          <a:bodyPr>
            <a:normAutofit/>
          </a:bodyPr>
          <a:lstStyle/>
          <a:p>
            <a:r>
              <a:rPr lang="es-MX" dirty="0" smtClean="0"/>
              <a:t>PIMA</a:t>
            </a:r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07442" y="78067"/>
            <a:ext cx="1823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PMI</a:t>
            </a:r>
            <a:endParaRPr lang="es-MX" dirty="0"/>
          </a:p>
        </p:txBody>
      </p:sp>
      <p:sp>
        <p:nvSpPr>
          <p:cNvPr id="5" name="Flecha abajo 4"/>
          <p:cNvSpPr/>
          <p:nvPr/>
        </p:nvSpPr>
        <p:spPr>
          <a:xfrm>
            <a:off x="5090614" y="1377424"/>
            <a:ext cx="1965278" cy="1420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557481" y="2797793"/>
            <a:ext cx="149841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POA</a:t>
            </a:r>
            <a:endParaRPr lang="es-MX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83041" y="2442951"/>
            <a:ext cx="1987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/>
              <a:t>Objetivos estratégicos SED</a:t>
            </a:r>
            <a:endParaRPr lang="es-MX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805095" y="3537047"/>
            <a:ext cx="4075562" cy="3041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 smtClean="0"/>
              <a:t>DE 1 A 10 OBJETIVOS INSTITUCIONALES.</a:t>
            </a:r>
          </a:p>
          <a:p>
            <a:endParaRPr lang="es-MX" sz="2000" dirty="0"/>
          </a:p>
          <a:p>
            <a:r>
              <a:rPr lang="es-MX" sz="2000" dirty="0" smtClean="0"/>
              <a:t>RESPONSABLES</a:t>
            </a:r>
          </a:p>
          <a:p>
            <a:endParaRPr lang="es-MX" sz="2000" dirty="0" smtClean="0"/>
          </a:p>
          <a:p>
            <a:r>
              <a:rPr lang="es-MX" sz="2000" dirty="0" smtClean="0"/>
              <a:t>EVIDENCIAS</a:t>
            </a:r>
          </a:p>
          <a:p>
            <a:endParaRPr lang="es-MX" sz="2000" dirty="0"/>
          </a:p>
          <a:p>
            <a:r>
              <a:rPr lang="es-MX" sz="2000" dirty="0" smtClean="0"/>
              <a:t>CONTROL TRIMESTRAL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653887" y="4899546"/>
            <a:ext cx="2934268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483643" y="3689447"/>
            <a:ext cx="4075562" cy="3041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lang="es-MX" sz="2000" dirty="0" smtClean="0"/>
              <a:t>Direccionamiento Estratégico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Participación y entorno escolar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Planeación curricular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Prácticas pedagógicas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Familia, ciudadanía y paz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Gestión del talento Humano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Gestión de recursos y servicios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Evaluación institucional</a:t>
            </a:r>
          </a:p>
          <a:p>
            <a:pPr marL="457200" indent="-457200">
              <a:buAutoNum type="arabicPeriod"/>
            </a:pPr>
            <a:r>
              <a:rPr lang="es-MX" sz="2000" dirty="0" smtClean="0"/>
              <a:t>Gestión del conocimiento</a:t>
            </a:r>
            <a:endParaRPr lang="es-MX" sz="20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996503" y="51861"/>
            <a:ext cx="2249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Guía 34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334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ENCUESTA DE PERCEPCION 2022 – Gestión Directiva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55388"/>
              </p:ext>
            </p:extLst>
          </p:nvPr>
        </p:nvGraphicFramePr>
        <p:xfrm>
          <a:off x="996287" y="1690683"/>
          <a:ext cx="10085695" cy="484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8873"/>
                <a:gridCol w="6226822"/>
              </a:tblGrid>
              <a:tr h="440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Proceso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Aspecto a analizar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060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Direccionamiento estratégico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Caracterización del contexto y la comunidad escolar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6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Misión y visión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6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Principios, valores y perfiles institucionales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6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Planeación estratégica y operativa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6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Gestión de la información y del conocimiento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6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Liderazgo y participación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Gobierno escolar y participación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4406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Liderazgo y trabajo colaborativo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4406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Clima escolar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4406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Relación con el entorno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Alianzas y relaciones inter-institucionales y comunitarias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6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Gestión ambiental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72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ENCUESTA DE PERCEPCION 2022 – GESTION ADMINISTRATIVA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63690"/>
              </p:ext>
            </p:extLst>
          </p:nvPr>
        </p:nvGraphicFramePr>
        <p:xfrm>
          <a:off x="1214651" y="1965275"/>
          <a:ext cx="9949218" cy="458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6656"/>
                <a:gridCol w="6142562"/>
              </a:tblGrid>
              <a:tr h="7642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Proceso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Aspecto a analizar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42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Desarrollo humano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Gestión por resultados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7642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Formación y actualización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7642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Gestión de los servicios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Bienestar estudiantil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7642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Gestión de los recursos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Recursos tecnológicos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7642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Recursos físicos y financieros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15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ENCUESTA DE PERCEPCION 2022 – Componente Pedagógico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737607"/>
              </p:ext>
            </p:extLst>
          </p:nvPr>
        </p:nvGraphicFramePr>
        <p:xfrm>
          <a:off x="838200" y="1869746"/>
          <a:ext cx="10352964" cy="4408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1132"/>
                <a:gridCol w="6391832"/>
              </a:tblGrid>
              <a:tr h="5510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Proceso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Aspecto a analizar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10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Planeación curricular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Diseño curricular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510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Prácticas pedagógicas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Prácticas de aula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5510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Inclusión educativa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5510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Evaluación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Evaluación de aprendizajes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510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Uso pedagógico de resultados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510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Familia, ciudadanía y paz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Desarrollo socioemocional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5510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800" u="none" strike="noStrike" dirty="0">
                          <a:effectLst/>
                        </a:rPr>
                        <a:t>Alianza familia-escuela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66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ENCUESTA DE PERCEPCION 2022 – Componente Pedagógico CAH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760851"/>
              </p:ext>
            </p:extLst>
          </p:nvPr>
        </p:nvGraphicFramePr>
        <p:xfrm>
          <a:off x="1733266" y="1869746"/>
          <a:ext cx="9457898" cy="4408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8672"/>
                <a:gridCol w="5839226"/>
              </a:tblGrid>
              <a:tr h="5510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Proceso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</a:rPr>
                        <a:t>Aspecto a analizar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10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Planeación curricular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2000" u="none" strike="noStrike" dirty="0">
                          <a:effectLst/>
                        </a:rPr>
                        <a:t>Diseño </a:t>
                      </a:r>
                      <a:r>
                        <a:rPr lang="es-MX" sz="2000" u="none" strike="noStrike" dirty="0" smtClean="0">
                          <a:effectLst/>
                        </a:rPr>
                        <a:t>curricular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510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Prácticas pedagógicas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2000" u="none" strike="noStrike" dirty="0">
                          <a:effectLst/>
                        </a:rPr>
                        <a:t>Prácticas de aula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510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2000" u="none" strike="noStrike" dirty="0">
                          <a:effectLst/>
                        </a:rPr>
                        <a:t>Inclusión educativa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510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Evaluación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2000" u="none" strike="noStrike">
                          <a:effectLst/>
                        </a:rPr>
                        <a:t>Evaluación de aprendizajes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5510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2000" u="none" strike="noStrike">
                          <a:effectLst/>
                        </a:rPr>
                        <a:t>Uso pedagógico de resultados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5510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2000" u="none" strike="noStrike" dirty="0">
                          <a:effectLst/>
                        </a:rPr>
                        <a:t>Familia, ciudadanía y paz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2000" u="none" strike="noStrike">
                          <a:effectLst/>
                        </a:rPr>
                        <a:t>Desarrollo socioemocional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510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2000" u="none" strike="noStrike" dirty="0">
                          <a:effectLst/>
                        </a:rPr>
                        <a:t>Alianza familia-escuela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ENCUESTA DE PERCEPCION 2022 – características de la encuesta - # enunciados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443097"/>
              </p:ext>
            </p:extLst>
          </p:nvPr>
        </p:nvGraphicFramePr>
        <p:xfrm>
          <a:off x="838202" y="2060810"/>
          <a:ext cx="10515597" cy="4230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1025"/>
                <a:gridCol w="1609342"/>
                <a:gridCol w="1609342"/>
                <a:gridCol w="2066546"/>
                <a:gridCol w="1609342"/>
              </a:tblGrid>
              <a:tr h="3582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Actor educativo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Número de enunciados por encuesta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3356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G. Directiva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G. Pedagógica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G. Administrativa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Rector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34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34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89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2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Coordinadores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34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34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89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Docentes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34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34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89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92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Orientadores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34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34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89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Administrativos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19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55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2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Estudiantes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48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2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Familias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14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41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2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Egresados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13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8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ENCUESTA DE PERCEPCION 2022 – características de la encuesta - # Aplicadas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06822"/>
              </p:ext>
            </p:extLst>
          </p:nvPr>
        </p:nvGraphicFramePr>
        <p:xfrm>
          <a:off x="1146412" y="1910691"/>
          <a:ext cx="9048466" cy="4612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1769"/>
                <a:gridCol w="2318202"/>
                <a:gridCol w="2218495"/>
              </a:tblGrid>
              <a:tr h="5125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Colegio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Encuesta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No. Encuestas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2549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COLEGIO CARLOS ALBAN HOLGUIN (IED)-111001002909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Rectores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25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Coordinadores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25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Docentes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128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25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Orientadores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25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Administrativos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25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Estudiantes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270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25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Familias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376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25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Egresados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034" y="0"/>
            <a:ext cx="7506268" cy="521979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ENCUESTA DE PERCEPCION 2022 – Resultados</a:t>
            </a:r>
            <a:endParaRPr lang="es-MX" sz="28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66585"/>
              </p:ext>
            </p:extLst>
          </p:nvPr>
        </p:nvGraphicFramePr>
        <p:xfrm>
          <a:off x="354840" y="1293174"/>
          <a:ext cx="2866032" cy="1358265"/>
        </p:xfrm>
        <a:graphic>
          <a:graphicData uri="http://schemas.openxmlformats.org/drawingml/2006/table">
            <a:tbl>
              <a:tblPr/>
              <a:tblGrid>
                <a:gridCol w="945791"/>
                <a:gridCol w="945791"/>
                <a:gridCol w="194890"/>
                <a:gridCol w="194890"/>
                <a:gridCol w="194890"/>
                <a:gridCol w="194890"/>
                <a:gridCol w="194890"/>
              </a:tblGrid>
              <a:tr h="2060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Rango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Interpretación de percepción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161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100-76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Muy favorable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850" b="0" i="0" u="none" strike="noStrike">
                          <a:solidFill>
                            <a:srgbClr val="E2EFDA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161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75-51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Favorable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50" b="0" i="0" u="none" strike="noStrike">
                          <a:solidFill>
                            <a:srgbClr val="FFFFD9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50" b="0" i="0" u="none" strike="noStrike">
                          <a:solidFill>
                            <a:srgbClr val="FFFFD9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50" b="0" i="0" u="none" strike="noStrike">
                          <a:solidFill>
                            <a:srgbClr val="FFFFD9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50" b="0" i="0" u="none" strike="noStrike">
                          <a:solidFill>
                            <a:srgbClr val="FFFFD9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50" b="0" i="0" u="none" strike="noStrike">
                          <a:solidFill>
                            <a:srgbClr val="FFFFD9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1161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50-26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Desfavorable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850" b="0" i="0" u="none" strike="noStrike">
                          <a:solidFill>
                            <a:srgbClr val="FFE2C5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59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25-0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Muy desfavorable o sin percepción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850" b="0" i="0" u="none" strike="noStrike" dirty="0">
                          <a:solidFill>
                            <a:srgbClr val="FFCDCD"/>
                          </a:solidFill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78729"/>
              </p:ext>
            </p:extLst>
          </p:nvPr>
        </p:nvGraphicFramePr>
        <p:xfrm>
          <a:off x="887103" y="529007"/>
          <a:ext cx="10876131" cy="6128208"/>
        </p:xfrm>
        <a:graphic>
          <a:graphicData uri="http://schemas.openxmlformats.org/drawingml/2006/table">
            <a:tbl>
              <a:tblPr/>
              <a:tblGrid>
                <a:gridCol w="1933397"/>
                <a:gridCol w="1147764"/>
                <a:gridCol w="1933397"/>
                <a:gridCol w="1933397"/>
                <a:gridCol w="491022"/>
                <a:gridCol w="491022"/>
                <a:gridCol w="491022"/>
                <a:gridCol w="491022"/>
                <a:gridCol w="491022"/>
                <a:gridCol w="491022"/>
                <a:gridCol w="491022"/>
                <a:gridCol w="491022"/>
              </a:tblGrid>
              <a:tr h="22942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ASPECTO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Coordinadores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Orientadores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Administrativos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Familias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Egresados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9429">
                <a:tc rowSpan="2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CARLOS ALBAN HOLGUIN (IED)-111001002909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GESTIÓN DIRECTIVA 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 DIRECCIONAMIENTO ESTRATÉGICO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 Caracterización del contexto y la comunidad escolar.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1.1.2. Misión y Visión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3802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1.1.3. Principios, Valores y Perfiles Institucionales (tener en cuenta que en la última versión de los criterios, los perfiles están separados de los valores y principios)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802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1.1.4. Planeación Estratégica y Operativa (tener en cuenta que en la última versión de los criterios, la planeación estratégica está separada de la operativa)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1.1.5. Gestión de la información y del conocimiento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 LIDERAZGO Y PARTICIPACIÓN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1.2.1. Gobierno escolar y participación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5070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1.2.2. Liderazgo y trabajo colaborativo (tener en cuenta que en la última versión de los criterios, el estilo de liderazgo está separado de la comunicación; el nombre del subcomponente es Estilo de liderazgo)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1.2.3. Clima escolar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3802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 RELACIÓN CON EL ENTORNO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 Alianzas y relaciones interinstitucionales y comunitarias (tener en cuenta que en los criterios están separadas las alianzas de las relaciones con la comunidad)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1.3.2. Gestión Ambiental 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GESTIÓN PEDAGÓGICA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 PLANEACIÓN CURRICULAR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2.1.1. Diseño curricular 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 PRÁCTICAS PEDAGÓGICAS 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2.2.1. Prácticas de aula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2.2.2. Inclusión educativa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 EVALUACIÓN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2.3.1. Evaluación de aprendizajes 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2.3.2. Uso pedagógico de resultados.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 FAMILIA, CIUDADANÍA Y PAZ 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2.4.1. Desarrollo socioemocional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2.4.2. Alianza Familia - Escuela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GESTIÓN ADMINISTRATIVA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 DESARROLLO HUMANO 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3.1.1. Gestión por resultados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3.1.2. Bienestar y Formación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 GESTIÓN DE LOS SERVICIOS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3.2.1. Bienestar Estudiantil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3.3. GESTIÓN DE LOS RECURSOS 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3.3.1. Recursos Tecnológicos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1267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3.3.2. Recursos físicos y financieros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-1000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5376" marR="5376" marT="53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9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{492F4742-B41E-E54E-B7A4-49199D22E348}tf10001119</Template>
  <TotalTime>2932</TotalTime>
  <Words>888</Words>
  <Application>Microsoft Office PowerPoint</Application>
  <PresentationFormat>Panorámica</PresentationFormat>
  <Paragraphs>394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Malgun Gothic</vt:lpstr>
      <vt:lpstr>Abadi MT Condensed Extra Bold</vt:lpstr>
      <vt:lpstr>Abadi MT Condensed Light</vt:lpstr>
      <vt:lpstr>Arial</vt:lpstr>
      <vt:lpstr>Arial Rounded MT Bold</vt:lpstr>
      <vt:lpstr>Calibri</vt:lpstr>
      <vt:lpstr>Calibri Light</vt:lpstr>
      <vt:lpstr>Tema de Office</vt:lpstr>
      <vt:lpstr>Presentación de PowerPoint</vt:lpstr>
      <vt:lpstr>PIMA</vt:lpstr>
      <vt:lpstr>ENCUESTA DE PERCEPCION 2022 – Gestión Directiva</vt:lpstr>
      <vt:lpstr>ENCUESTA DE PERCEPCION 2022 – GESTION ADMINISTRATIVA</vt:lpstr>
      <vt:lpstr>ENCUESTA DE PERCEPCION 2022 – Componente Pedagógico</vt:lpstr>
      <vt:lpstr>ENCUESTA DE PERCEPCION 2022 – Componente Pedagógico CAH</vt:lpstr>
      <vt:lpstr>ENCUESTA DE PERCEPCION 2022 – características de la encuesta - # enunciados</vt:lpstr>
      <vt:lpstr>ENCUESTA DE PERCEPCION 2022 – características de la encuesta - # Aplicadas</vt:lpstr>
      <vt:lpstr>ENCUESTA DE PERCEPCION 2022 – Resultados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VALERO AHUMADA PEDRAZA</dc:creator>
  <cp:lastModifiedBy>Coordinación</cp:lastModifiedBy>
  <cp:revision>477</cp:revision>
  <dcterms:created xsi:type="dcterms:W3CDTF">2018-06-26T15:32:54Z</dcterms:created>
  <dcterms:modified xsi:type="dcterms:W3CDTF">2022-11-17T15:02:22Z</dcterms:modified>
</cp:coreProperties>
</file>