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sldIdLst>
    <p:sldId id="256" r:id="rId5"/>
    <p:sldId id="276" r:id="rId6"/>
    <p:sldId id="261" r:id="rId7"/>
    <p:sldId id="262" r:id="rId8"/>
    <p:sldId id="258" r:id="rId9"/>
    <p:sldId id="263" r:id="rId10"/>
    <p:sldId id="264" r:id="rId11"/>
    <p:sldId id="269" r:id="rId12"/>
    <p:sldId id="267" r:id="rId13"/>
    <p:sldId id="272" r:id="rId14"/>
    <p:sldId id="266" r:id="rId15"/>
    <p:sldId id="268" r:id="rId16"/>
    <p:sldId id="271" r:id="rId17"/>
    <p:sldId id="273" r:id="rId18"/>
    <p:sldId id="274" r:id="rId19"/>
    <p:sldId id="275" r:id="rId2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601A"/>
    <a:srgbClr val="003300"/>
    <a:srgbClr val="DAF5B9"/>
    <a:srgbClr val="293F11"/>
    <a:srgbClr val="5A8A26"/>
    <a:srgbClr val="FFD5D5"/>
    <a:srgbClr val="A20000"/>
    <a:srgbClr val="FFFFC9"/>
    <a:srgbClr val="B1BE0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xmlns=""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1B9FF558-51F9-42A2-9944-DBE23DA8B224}"/>
              </a:ext>
            </a:extLst>
          </p:cNvPr>
          <p:cNvSpPr>
            <a:spLocks noGrp="1"/>
          </p:cNvSpPr>
          <p:nvPr>
            <p:ph type="dt" sz="half" idx="10"/>
          </p:nvPr>
        </p:nvSpPr>
        <p:spPr>
          <a:xfrm>
            <a:off x="576072" y="6356352"/>
            <a:ext cx="2743200" cy="365125"/>
          </a:xfrm>
        </p:spPr>
        <p:txBody>
          <a:bodyPr/>
          <a:lstStyle/>
          <a:p>
            <a:fld id="{02AC24A9-CCB6-4F8D-B8DB-C2F3692CFA5A}" type="datetimeFigureOut">
              <a:rPr lang="en-US" smtClean="0"/>
              <a:t>1/12/2023</a:t>
            </a:fld>
            <a:endParaRPr lang="en-US" dirty="0"/>
          </a:p>
        </p:txBody>
      </p:sp>
      <p:sp>
        <p:nvSpPr>
          <p:cNvPr id="5" name="Footer Placeholder 4">
            <a:extLst>
              <a:ext uri="{FF2B5EF4-FFF2-40B4-BE49-F238E27FC236}">
                <a16:creationId xmlns:a16="http://schemas.microsoft.com/office/drawing/2014/main" xmlns=""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3D10ADE-E9DA-4E57-BF57-1CCB65219839}"/>
              </a:ext>
            </a:extLst>
          </p:cNvPr>
          <p:cNvSpPr>
            <a:spLocks noGrp="1"/>
          </p:cNvSpPr>
          <p:nvPr>
            <p:ph type="sldNum" sz="quarter" idx="12"/>
          </p:nvPr>
        </p:nvSpPr>
        <p:spPr>
          <a:xfrm>
            <a:off x="8869680" y="6356352"/>
            <a:ext cx="2743200" cy="365125"/>
          </a:xfrm>
        </p:spPr>
        <p:txBody>
          <a:bodyPr/>
          <a:lstStyle/>
          <a:p>
            <a:fld id="{B2DC25EE-239B-4C5F-AAD1-255A7D5F1EE2}" type="slidenum">
              <a:rPr lang="en-US" smtClean="0"/>
              <a:t>‹Nº›</a:t>
            </a:fld>
            <a:endParaRPr lang="en-US" dirty="0"/>
          </a:p>
        </p:txBody>
      </p:sp>
      <p:sp>
        <p:nvSpPr>
          <p:cNvPr id="8" name="Rectangle 7">
            <a:extLst>
              <a:ext uri="{FF2B5EF4-FFF2-40B4-BE49-F238E27FC236}">
                <a16:creationId xmlns:a16="http://schemas.microsoft.com/office/drawing/2014/main" xmlns=""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168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ED9A4A-D287-4207-9037-70DB007A1707}"/>
              </a:ext>
            </a:extLst>
          </p:cNvPr>
          <p:cNvSpPr>
            <a:spLocks noGrp="1"/>
          </p:cNvSpPr>
          <p:nvPr>
            <p:ph type="dt" sz="half" idx="10"/>
          </p:nvPr>
        </p:nvSpPr>
        <p:spPr/>
        <p:txBody>
          <a:bodyPr/>
          <a:lstStyle/>
          <a:p>
            <a:fld id="{02AC24A9-CCB6-4F8D-B8DB-C2F3692CFA5A}" type="datetimeFigureOut">
              <a:rPr lang="en-US" smtClean="0"/>
              <a:t>1/12/2023</a:t>
            </a:fld>
            <a:endParaRPr lang="en-US"/>
          </a:p>
        </p:txBody>
      </p:sp>
      <p:sp>
        <p:nvSpPr>
          <p:cNvPr id="5" name="Footer Placeholder 4">
            <a:extLst>
              <a:ext uri="{FF2B5EF4-FFF2-40B4-BE49-F238E27FC236}">
                <a16:creationId xmlns:a16="http://schemas.microsoft.com/office/drawing/2014/main" xmlns=""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679730-3487-4D94-A0DC-C21684963AB3}"/>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36856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43C89D-929E-4CD1-BCCC-72A14C0335D6}"/>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FED450EA-A577-4B76-A12F-650BEB20FD8D}"/>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D2603B-9ACE-4FA9-805B-9B91EB63DF7D}"/>
              </a:ext>
            </a:extLst>
          </p:cNvPr>
          <p:cNvSpPr>
            <a:spLocks noGrp="1"/>
          </p:cNvSpPr>
          <p:nvPr>
            <p:ph type="dt" sz="half" idx="10"/>
          </p:nvPr>
        </p:nvSpPr>
        <p:spPr/>
        <p:txBody>
          <a:bodyPr/>
          <a:lstStyle/>
          <a:p>
            <a:fld id="{02AC24A9-CCB6-4F8D-B8DB-C2F3692CFA5A}" type="datetimeFigureOut">
              <a:rPr lang="en-US" smtClean="0"/>
              <a:t>1/12/2023</a:t>
            </a:fld>
            <a:endParaRPr lang="en-US"/>
          </a:p>
        </p:txBody>
      </p:sp>
      <p:sp>
        <p:nvSpPr>
          <p:cNvPr id="5" name="Footer Placeholder 4">
            <a:extLst>
              <a:ext uri="{FF2B5EF4-FFF2-40B4-BE49-F238E27FC236}">
                <a16:creationId xmlns:a16="http://schemas.microsoft.com/office/drawing/2014/main" xmlns=""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197AE4-AA47-4E14-8FFE-171FAE47F49E}"/>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0513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D6FBB9D-1CAA-4D05-AB33-BABDFE17B843}"/>
              </a:ext>
            </a:extLst>
          </p:cNvPr>
          <p:cNvSpPr/>
          <p:nvPr/>
        </p:nvSpPr>
        <p:spPr>
          <a:xfrm>
            <a:off x="558210"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xmlns=""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79A6DB05-9FB5-4B07-8675-74C23D4FD89D}"/>
              </a:ext>
            </a:extLst>
          </p:cNvPr>
          <p:cNvSpPr/>
          <p:nvPr/>
        </p:nvSpPr>
        <p:spPr>
          <a:xfrm>
            <a:off x="498835"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D7DED67-27EC-4D43-A21C-093C1DB04813}"/>
              </a:ext>
            </a:extLst>
          </p:cNvPr>
          <p:cNvSpPr>
            <a:spLocks noGrp="1"/>
          </p:cNvSpPr>
          <p:nvPr>
            <p:ph type="dt" sz="half" idx="10"/>
          </p:nvPr>
        </p:nvSpPr>
        <p:spPr>
          <a:xfrm>
            <a:off x="1115568" y="6356352"/>
            <a:ext cx="2743200" cy="365125"/>
          </a:xfrm>
        </p:spPr>
        <p:txBody>
          <a:bodyPr/>
          <a:lstStyle/>
          <a:p>
            <a:fld id="{02AC24A9-CCB6-4F8D-B8DB-C2F3692CFA5A}" type="datetimeFigureOut">
              <a:rPr lang="en-US" smtClean="0"/>
              <a:t>1/12/2023</a:t>
            </a:fld>
            <a:endParaRPr lang="en-US"/>
          </a:p>
        </p:txBody>
      </p:sp>
      <p:sp>
        <p:nvSpPr>
          <p:cNvPr id="5" name="Footer Placeholder 4">
            <a:extLst>
              <a:ext uri="{FF2B5EF4-FFF2-40B4-BE49-F238E27FC236}">
                <a16:creationId xmlns:a16="http://schemas.microsoft.com/office/drawing/2014/main" xmlns=""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3C5AD3-D79A-4D46-B25B-822FE0252511}"/>
              </a:ext>
            </a:extLst>
          </p:cNvPr>
          <p:cNvSpPr>
            <a:spLocks noGrp="1"/>
          </p:cNvSpPr>
          <p:nvPr>
            <p:ph type="sldNum" sz="quarter" idx="12"/>
          </p:nvPr>
        </p:nvSpPr>
        <p:spPr>
          <a:xfrm>
            <a:off x="8540496" y="6356352"/>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6795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5AEDC5C-2E87-49C6-AB07-A95E5F39ED8E}"/>
              </a:ext>
            </a:extLst>
          </p:cNvPr>
          <p:cNvSpPr/>
          <p:nvPr/>
        </p:nvSpPr>
        <p:spPr>
          <a:xfrm>
            <a:off x="558211"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A57D88DE-E462-4C8A-BF99-609390DFB781}"/>
              </a:ext>
            </a:extLst>
          </p:cNvPr>
          <p:cNvSpPr/>
          <p:nvPr/>
        </p:nvSpPr>
        <p:spPr>
          <a:xfrm>
            <a:off x="498835"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xmlns=""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D48BFA7D-4401-4285-802B-1579165F0D6D}"/>
              </a:ext>
            </a:extLst>
          </p:cNvPr>
          <p:cNvSpPr>
            <a:spLocks noGrp="1"/>
          </p:cNvSpPr>
          <p:nvPr>
            <p:ph type="dt" sz="half" idx="10"/>
          </p:nvPr>
        </p:nvSpPr>
        <p:spPr/>
        <p:txBody>
          <a:bodyPr/>
          <a:lstStyle/>
          <a:p>
            <a:fld id="{02AC24A9-CCB6-4F8D-B8DB-C2F3692CFA5A}" type="datetimeFigureOut">
              <a:rPr lang="en-US" smtClean="0"/>
              <a:t>1/12/2023</a:t>
            </a:fld>
            <a:endParaRPr lang="en-US"/>
          </a:p>
        </p:txBody>
      </p:sp>
      <p:sp>
        <p:nvSpPr>
          <p:cNvPr id="5" name="Footer Placeholder 4">
            <a:extLst>
              <a:ext uri="{FF2B5EF4-FFF2-40B4-BE49-F238E27FC236}">
                <a16:creationId xmlns:a16="http://schemas.microsoft.com/office/drawing/2014/main" xmlns=""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AC3F32-46E0-47C8-8565-5969A475FDB0}"/>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20477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076262E-36A0-40C6-ADE6-90CD9FB9B9EA}"/>
              </a:ext>
            </a:extLst>
          </p:cNvPr>
          <p:cNvSpPr/>
          <p:nvPr/>
        </p:nvSpPr>
        <p:spPr>
          <a:xfrm>
            <a:off x="558210"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xmlns=""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xmlns="" id="{03DC8C98-510F-48C9-82B2-9E4F760A68DF}"/>
              </a:ext>
            </a:extLst>
          </p:cNvPr>
          <p:cNvSpPr/>
          <p:nvPr/>
        </p:nvSpPr>
        <p:spPr>
          <a:xfrm>
            <a:off x="498835"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9BBD797-6031-4F82-8726-EAB757027FF5}"/>
              </a:ext>
            </a:extLst>
          </p:cNvPr>
          <p:cNvSpPr>
            <a:spLocks noGrp="1"/>
          </p:cNvSpPr>
          <p:nvPr>
            <p:ph type="dt" sz="half" idx="10"/>
          </p:nvPr>
        </p:nvSpPr>
        <p:spPr>
          <a:xfrm>
            <a:off x="1115568" y="6356352"/>
            <a:ext cx="2743200" cy="365125"/>
          </a:xfrm>
        </p:spPr>
        <p:txBody>
          <a:bodyPr/>
          <a:lstStyle/>
          <a:p>
            <a:fld id="{02AC24A9-CCB6-4F8D-B8DB-C2F3692CFA5A}" type="datetimeFigureOut">
              <a:rPr lang="en-US" smtClean="0"/>
              <a:t>1/12/2023</a:t>
            </a:fld>
            <a:endParaRPr lang="en-US"/>
          </a:p>
        </p:txBody>
      </p:sp>
      <p:sp>
        <p:nvSpPr>
          <p:cNvPr id="6" name="Footer Placeholder 5">
            <a:extLst>
              <a:ext uri="{FF2B5EF4-FFF2-40B4-BE49-F238E27FC236}">
                <a16:creationId xmlns:a16="http://schemas.microsoft.com/office/drawing/2014/main" xmlns=""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F78BC14-5BB1-405F-A6F3-C07230F085C8}"/>
              </a:ext>
            </a:extLst>
          </p:cNvPr>
          <p:cNvSpPr>
            <a:spLocks noGrp="1"/>
          </p:cNvSpPr>
          <p:nvPr>
            <p:ph type="sldNum" sz="quarter" idx="12"/>
          </p:nvPr>
        </p:nvSpPr>
        <p:spPr>
          <a:xfrm>
            <a:off x="8540496" y="6356352"/>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72381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6B671BDE-E45C-41A1-9B98-4A607D703855}"/>
              </a:ext>
            </a:extLst>
          </p:cNvPr>
          <p:cNvSpPr/>
          <p:nvPr/>
        </p:nvSpPr>
        <p:spPr>
          <a:xfrm>
            <a:off x="558210"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xmlns=""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xmlns="" id="{C3D0D377-28B0-417D-886B-9483AF064975}"/>
              </a:ext>
            </a:extLst>
          </p:cNvPr>
          <p:cNvSpPr/>
          <p:nvPr/>
        </p:nvSpPr>
        <p:spPr>
          <a:xfrm>
            <a:off x="498835"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xmlns=""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BD409F6B-C17B-4B4F-9F35-5068BDC4E2FD}"/>
              </a:ext>
            </a:extLst>
          </p:cNvPr>
          <p:cNvSpPr>
            <a:spLocks noGrp="1"/>
          </p:cNvSpPr>
          <p:nvPr>
            <p:ph sz="quarter" idx="4"/>
          </p:nvPr>
        </p:nvSpPr>
        <p:spPr>
          <a:xfrm>
            <a:off x="6345936" y="3203689"/>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C8BC356D-052B-4A9B-8B2F-6665FD325AB3}"/>
              </a:ext>
            </a:extLst>
          </p:cNvPr>
          <p:cNvSpPr>
            <a:spLocks noGrp="1"/>
          </p:cNvSpPr>
          <p:nvPr>
            <p:ph type="dt" sz="half" idx="10"/>
          </p:nvPr>
        </p:nvSpPr>
        <p:spPr>
          <a:xfrm>
            <a:off x="1115568" y="6356352"/>
            <a:ext cx="2743200" cy="365125"/>
          </a:xfrm>
        </p:spPr>
        <p:txBody>
          <a:bodyPr/>
          <a:lstStyle/>
          <a:p>
            <a:fld id="{02AC24A9-CCB6-4F8D-B8DB-C2F3692CFA5A}" type="datetimeFigureOut">
              <a:rPr lang="en-US" smtClean="0"/>
              <a:t>1/12/2023</a:t>
            </a:fld>
            <a:endParaRPr lang="en-US"/>
          </a:p>
        </p:txBody>
      </p:sp>
      <p:sp>
        <p:nvSpPr>
          <p:cNvPr id="8" name="Footer Placeholder 7">
            <a:extLst>
              <a:ext uri="{FF2B5EF4-FFF2-40B4-BE49-F238E27FC236}">
                <a16:creationId xmlns:a16="http://schemas.microsoft.com/office/drawing/2014/main" xmlns=""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279E50C-1E40-4B48-871B-E392428D20A3}"/>
              </a:ext>
            </a:extLst>
          </p:cNvPr>
          <p:cNvSpPr>
            <a:spLocks noGrp="1"/>
          </p:cNvSpPr>
          <p:nvPr>
            <p:ph type="sldNum" sz="quarter" idx="12"/>
          </p:nvPr>
        </p:nvSpPr>
        <p:spPr>
          <a:xfrm>
            <a:off x="8540496" y="6356352"/>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99278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8C0689C4-0DB3-408B-A956-40326B4AE4C4}"/>
              </a:ext>
            </a:extLst>
          </p:cNvPr>
          <p:cNvSpPr/>
          <p:nvPr/>
        </p:nvSpPr>
        <p:spPr>
          <a:xfrm>
            <a:off x="665854"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xmlns="" id="{67C91241-A315-4643-91E5-CF2C25CC903A}"/>
              </a:ext>
            </a:extLst>
          </p:cNvPr>
          <p:cNvSpPr>
            <a:spLocks noGrp="1"/>
          </p:cNvSpPr>
          <p:nvPr>
            <p:ph type="dt" sz="half" idx="10"/>
          </p:nvPr>
        </p:nvSpPr>
        <p:spPr/>
        <p:txBody>
          <a:bodyPr/>
          <a:lstStyle/>
          <a:p>
            <a:fld id="{02AC24A9-CCB6-4F8D-B8DB-C2F3692CFA5A}" type="datetimeFigureOut">
              <a:rPr lang="en-US" smtClean="0"/>
              <a:t>1/12/2023</a:t>
            </a:fld>
            <a:endParaRPr lang="en-US"/>
          </a:p>
        </p:txBody>
      </p:sp>
      <p:sp>
        <p:nvSpPr>
          <p:cNvPr id="4" name="Footer Placeholder 3">
            <a:extLst>
              <a:ext uri="{FF2B5EF4-FFF2-40B4-BE49-F238E27FC236}">
                <a16:creationId xmlns:a16="http://schemas.microsoft.com/office/drawing/2014/main" xmlns=""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7739411-CED6-43D4-868D-A65C4161A72B}"/>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53440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C447E0-1D4D-4EF2-B81B-4B2400EE3EDB}"/>
              </a:ext>
            </a:extLst>
          </p:cNvPr>
          <p:cNvSpPr>
            <a:spLocks noGrp="1"/>
          </p:cNvSpPr>
          <p:nvPr>
            <p:ph type="dt" sz="half" idx="10"/>
          </p:nvPr>
        </p:nvSpPr>
        <p:spPr/>
        <p:txBody>
          <a:bodyPr/>
          <a:lstStyle/>
          <a:p>
            <a:fld id="{02AC24A9-CCB6-4F8D-B8DB-C2F3692CFA5A}" type="datetimeFigureOut">
              <a:rPr lang="en-US" smtClean="0"/>
              <a:t>1/12/2023</a:t>
            </a:fld>
            <a:endParaRPr lang="en-US"/>
          </a:p>
        </p:txBody>
      </p:sp>
      <p:sp>
        <p:nvSpPr>
          <p:cNvPr id="3" name="Footer Placeholder 2">
            <a:extLst>
              <a:ext uri="{FF2B5EF4-FFF2-40B4-BE49-F238E27FC236}">
                <a16:creationId xmlns:a16="http://schemas.microsoft.com/office/drawing/2014/main" xmlns=""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440955-B18E-49D3-AE7B-B331200E34C5}"/>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86004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FA417FE-CD1A-486F-A4AC-E4000A2FB18E}"/>
              </a:ext>
            </a:extLst>
          </p:cNvPr>
          <p:cNvSpPr/>
          <p:nvPr/>
        </p:nvSpPr>
        <p:spPr>
          <a:xfrm>
            <a:off x="558211"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1318F0F5-812B-472C-9408-B80F2553F5E0}"/>
              </a:ext>
            </a:extLst>
          </p:cNvPr>
          <p:cNvSpPr/>
          <p:nvPr/>
        </p:nvSpPr>
        <p:spPr>
          <a:xfrm>
            <a:off x="498835"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xmlns=""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3D92778A-DD4C-4651-9C53-8B0C44CD8805}"/>
              </a:ext>
            </a:extLst>
          </p:cNvPr>
          <p:cNvSpPr>
            <a:spLocks noGrp="1"/>
          </p:cNvSpPr>
          <p:nvPr>
            <p:ph type="dt" sz="half" idx="10"/>
          </p:nvPr>
        </p:nvSpPr>
        <p:spPr>
          <a:xfrm>
            <a:off x="868680" y="6356352"/>
            <a:ext cx="2743200" cy="365125"/>
          </a:xfrm>
        </p:spPr>
        <p:txBody>
          <a:bodyPr/>
          <a:lstStyle/>
          <a:p>
            <a:fld id="{02AC24A9-CCB6-4F8D-B8DB-C2F3692CFA5A}" type="datetimeFigureOut">
              <a:rPr lang="en-US" smtClean="0"/>
              <a:t>1/12/2023</a:t>
            </a:fld>
            <a:endParaRPr lang="en-US" dirty="0"/>
          </a:p>
        </p:txBody>
      </p:sp>
      <p:sp>
        <p:nvSpPr>
          <p:cNvPr id="6" name="Footer Placeholder 5">
            <a:extLst>
              <a:ext uri="{FF2B5EF4-FFF2-40B4-BE49-F238E27FC236}">
                <a16:creationId xmlns:a16="http://schemas.microsoft.com/office/drawing/2014/main" xmlns=""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285D185-B1B6-4D62-81BE-BE82C80ACA6C}"/>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81855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68B77B5-211C-456E-B79F-306CC3619347}"/>
              </a:ext>
            </a:extLst>
          </p:cNvPr>
          <p:cNvSpPr/>
          <p:nvPr/>
        </p:nvSpPr>
        <p:spPr>
          <a:xfrm>
            <a:off x="558211"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3B63C338-194D-4F23-ABEC-60A7EA96F302}"/>
              </a:ext>
            </a:extLst>
          </p:cNvPr>
          <p:cNvSpPr/>
          <p:nvPr/>
        </p:nvSpPr>
        <p:spPr>
          <a:xfrm>
            <a:off x="498835"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xmlns=""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B44257B5-0DE0-401F-9171-E8687A97DBA7}"/>
              </a:ext>
            </a:extLst>
          </p:cNvPr>
          <p:cNvSpPr>
            <a:spLocks noGrp="1"/>
          </p:cNvSpPr>
          <p:nvPr>
            <p:ph type="dt" sz="half" idx="10"/>
          </p:nvPr>
        </p:nvSpPr>
        <p:spPr>
          <a:xfrm>
            <a:off x="868680" y="6356352"/>
            <a:ext cx="2743200" cy="365125"/>
          </a:xfrm>
        </p:spPr>
        <p:txBody>
          <a:bodyPr/>
          <a:lstStyle/>
          <a:p>
            <a:fld id="{02AC24A9-CCB6-4F8D-B8DB-C2F3692CFA5A}" type="datetimeFigureOut">
              <a:rPr lang="en-US" smtClean="0"/>
              <a:t>1/12/2023</a:t>
            </a:fld>
            <a:endParaRPr lang="en-US"/>
          </a:p>
        </p:txBody>
      </p:sp>
      <p:sp>
        <p:nvSpPr>
          <p:cNvPr id="6" name="Footer Placeholder 5">
            <a:extLst>
              <a:ext uri="{FF2B5EF4-FFF2-40B4-BE49-F238E27FC236}">
                <a16:creationId xmlns:a16="http://schemas.microsoft.com/office/drawing/2014/main" xmlns=""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770FB6-F273-4BA6-8B97-9835AC537871}"/>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707991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325BDE-35A4-4AAD-960B-C1415864ADD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6744A3C-9C54-46A6-B3EF-5B36362423EB}"/>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1/12/2023</a:t>
            </a:fld>
            <a:endParaRPr lang="en-US"/>
          </a:p>
        </p:txBody>
      </p:sp>
      <p:sp>
        <p:nvSpPr>
          <p:cNvPr id="5" name="Footer Placeholder 4">
            <a:extLst>
              <a:ext uri="{FF2B5EF4-FFF2-40B4-BE49-F238E27FC236}">
                <a16:creationId xmlns:a16="http://schemas.microsoft.com/office/drawing/2014/main" xmlns="" id="{07D5A696-7B4B-4181-A961-7D66556D507F}"/>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3038CB5-8F4A-401D-A3A9-B27DC15B7A81}"/>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‹Nº›</a:t>
            </a:fld>
            <a:endParaRPr lang="en-US"/>
          </a:p>
        </p:txBody>
      </p:sp>
    </p:spTree>
    <p:extLst>
      <p:ext uri="{BB962C8B-B14F-4D97-AF65-F5344CB8AC3E}">
        <p14:creationId xmlns:p14="http://schemas.microsoft.com/office/powerpoint/2010/main" val="180415238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37" r:id="rId6"/>
    <p:sldLayoutId id="2147483733" r:id="rId7"/>
    <p:sldLayoutId id="2147483734" r:id="rId8"/>
    <p:sldLayoutId id="2147483735" r:id="rId9"/>
    <p:sldLayoutId id="2147483736" r:id="rId10"/>
    <p:sldLayoutId id="214748373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35.sv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35.sv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5.svg"/><Relationship Id="rId7" Type="http://schemas.openxmlformats.org/officeDocument/2006/relationships/image" Target="../media/image2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27.svg"/><Relationship Id="rId4" Type="http://schemas.openxmlformats.org/officeDocument/2006/relationships/image" Target="../media/image7.png"/><Relationship Id="rId9" Type="http://schemas.openxmlformats.org/officeDocument/2006/relationships/image" Target="../media/image31.svg"/></Relationships>
</file>

<file path=ppt/slides/_rels/slide7.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35.sv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671A8AE-40A1-4631-A6B8-581AFF065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82F32835-BEF6-4BA9-8B64-BEE2E5D36F25}"/>
              </a:ext>
            </a:extLst>
          </p:cNvPr>
          <p:cNvPicPr>
            <a:picLocks noChangeAspect="1"/>
          </p:cNvPicPr>
          <p:nvPr/>
        </p:nvPicPr>
        <p:blipFill rotWithShape="1">
          <a:blip r:embed="rId2"/>
          <a:srcRect t="15413"/>
          <a:stretch/>
        </p:blipFill>
        <p:spPr>
          <a:xfrm>
            <a:off x="20" y="0"/>
            <a:ext cx="12191980" cy="6857990"/>
          </a:xfrm>
          <a:prstGeom prst="rect">
            <a:avLst/>
          </a:prstGeom>
        </p:spPr>
      </p:pic>
      <p:sp>
        <p:nvSpPr>
          <p:cNvPr id="11" name="Rectangle 10">
            <a:extLst>
              <a:ext uri="{FF2B5EF4-FFF2-40B4-BE49-F238E27FC236}">
                <a16:creationId xmlns:a16="http://schemas.microsoft.com/office/drawing/2014/main" xmlns="" id="{A44CD100-6267-4E62-AA64-2182A3A6A1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xmlns="" id="{DC85A440-3BBA-4FB2-AE50-C1370E5CC98E}"/>
              </a:ext>
            </a:extLst>
          </p:cNvPr>
          <p:cNvSpPr>
            <a:spLocks noGrp="1"/>
          </p:cNvSpPr>
          <p:nvPr>
            <p:ph type="ctrTitle"/>
          </p:nvPr>
        </p:nvSpPr>
        <p:spPr>
          <a:xfrm>
            <a:off x="646246" y="197953"/>
            <a:ext cx="4023360" cy="1545423"/>
          </a:xfrm>
        </p:spPr>
        <p:txBody>
          <a:bodyPr anchor="b">
            <a:normAutofit/>
          </a:bodyPr>
          <a:lstStyle/>
          <a:p>
            <a:pPr algn="ctr"/>
            <a:r>
              <a:rPr lang="es-CO" sz="3200" b="1" dirty="0">
                <a:solidFill>
                  <a:srgbClr val="293F11"/>
                </a:solidFill>
              </a:rPr>
              <a:t>Colegio Carlos Alban Holguín</a:t>
            </a:r>
            <a:br>
              <a:rPr lang="es-CO" sz="3200" b="1" dirty="0">
                <a:solidFill>
                  <a:srgbClr val="293F11"/>
                </a:solidFill>
              </a:rPr>
            </a:br>
            <a:endParaRPr lang="es-CO" sz="3200" b="1" dirty="0">
              <a:solidFill>
                <a:srgbClr val="293F11"/>
              </a:solidFill>
            </a:endParaRPr>
          </a:p>
        </p:txBody>
      </p:sp>
    </p:spTree>
    <p:extLst>
      <p:ext uri="{BB962C8B-B14F-4D97-AF65-F5344CB8AC3E}">
        <p14:creationId xmlns:p14="http://schemas.microsoft.com/office/powerpoint/2010/main" val="2189431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72980" y="141669"/>
            <a:ext cx="12101779" cy="6603757"/>
            <a:chOff x="-1217977" y="337626"/>
            <a:chExt cx="11722776" cy="6407799"/>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92480" y="342519"/>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989428" y="337626"/>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219028" y="347562"/>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890954" y="1122060"/>
              <a:ext cx="8415131" cy="461665"/>
            </a:xfrm>
            <a:prstGeom prst="rect">
              <a:avLst/>
            </a:prstGeom>
            <a:noFill/>
          </p:spPr>
          <p:txBody>
            <a:bodyPr wrap="square" rtlCol="0">
              <a:spAutoFit/>
            </a:bodyPr>
            <a:lstStyle/>
            <a:p>
              <a:r>
                <a:rPr lang="es-CO" sz="2400" i="1" dirty="0">
                  <a:solidFill>
                    <a:srgbClr val="3F601A"/>
                  </a:solidFill>
                </a:rPr>
                <a:t>Marco conceptual de la EPC?</a:t>
              </a:r>
            </a:p>
          </p:txBody>
        </p:sp>
        <p:sp>
          <p:nvSpPr>
            <p:cNvPr id="35" name="CuadroTexto 34">
              <a:extLst>
                <a:ext uri="{FF2B5EF4-FFF2-40B4-BE49-F238E27FC236}">
                  <a16:creationId xmlns:a16="http://schemas.microsoft.com/office/drawing/2014/main" xmlns="" id="{A603C442-47C6-425A-B0A3-E95CC7955692}"/>
                </a:ext>
              </a:extLst>
            </p:cNvPr>
            <p:cNvSpPr txBox="1"/>
            <p:nvPr/>
          </p:nvSpPr>
          <p:spPr>
            <a:xfrm>
              <a:off x="3388993" y="1581318"/>
              <a:ext cx="7115806" cy="830997"/>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Un contexto afectado por una pandemia, en situación de aislamiento social limitado al contacto físico con su familia y a través de medios digitales no en todos los casos con sus amigos, compañeros y comunidad en general. </a:t>
              </a:r>
            </a:p>
          </p:txBody>
        </p:sp>
        <p:sp>
          <p:nvSpPr>
            <p:cNvPr id="22" name="CuadroTexto 21">
              <a:extLst>
                <a:ext uri="{FF2B5EF4-FFF2-40B4-BE49-F238E27FC236}">
                  <a16:creationId xmlns:a16="http://schemas.microsoft.com/office/drawing/2014/main" xmlns="" id="{9CE78E7C-5F8D-4868-9712-EA2485CA6CCC}"/>
                </a:ext>
              </a:extLst>
            </p:cNvPr>
            <p:cNvSpPr txBox="1"/>
            <p:nvPr/>
          </p:nvSpPr>
          <p:spPr>
            <a:xfrm>
              <a:off x="1276382" y="1928861"/>
              <a:ext cx="1510750" cy="369332"/>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p:spPr>
          <p:txBody>
            <a:bodyPr wrap="square" rtlCol="0">
              <a:spAutoFit/>
            </a:bodyPr>
            <a:lstStyle/>
            <a:p>
              <a:pPr algn="ctr"/>
              <a:r>
                <a:rPr lang="es-CO" b="1" i="1" dirty="0" err="1">
                  <a:solidFill>
                    <a:schemeClr val="accent4">
                      <a:lumMod val="50000"/>
                    </a:schemeClr>
                  </a:solidFill>
                </a:rPr>
                <a:t>Covid</a:t>
              </a:r>
              <a:r>
                <a:rPr lang="es-CO" b="1" i="1" dirty="0">
                  <a:solidFill>
                    <a:schemeClr val="accent4">
                      <a:lumMod val="50000"/>
                    </a:schemeClr>
                  </a:solidFill>
                </a:rPr>
                <a:t> 19 </a:t>
              </a:r>
            </a:p>
          </p:txBody>
        </p:sp>
        <p:sp>
          <p:nvSpPr>
            <p:cNvPr id="4" name="Flecha: pentágono 3">
              <a:extLst>
                <a:ext uri="{FF2B5EF4-FFF2-40B4-BE49-F238E27FC236}">
                  <a16:creationId xmlns:a16="http://schemas.microsoft.com/office/drawing/2014/main" xmlns="" id="{5172439D-6B37-42D7-AD10-5226FBC0C16D}"/>
                </a:ext>
              </a:extLst>
            </p:cNvPr>
            <p:cNvSpPr/>
            <p:nvPr/>
          </p:nvSpPr>
          <p:spPr>
            <a:xfrm>
              <a:off x="-914062" y="1796012"/>
              <a:ext cx="2036970" cy="642623"/>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t>Hilo conductor</a:t>
              </a:r>
            </a:p>
          </p:txBody>
        </p:sp>
        <p:cxnSp>
          <p:nvCxnSpPr>
            <p:cNvPr id="11" name="Conector recto de flecha 10">
              <a:extLst>
                <a:ext uri="{FF2B5EF4-FFF2-40B4-BE49-F238E27FC236}">
                  <a16:creationId xmlns:a16="http://schemas.microsoft.com/office/drawing/2014/main" xmlns="" id="{E01352E2-3661-41A2-B37F-173640574F3C}"/>
                </a:ext>
              </a:extLst>
            </p:cNvPr>
            <p:cNvCxnSpPr>
              <a:cxnSpLocks/>
            </p:cNvCxnSpPr>
            <p:nvPr/>
          </p:nvCxnSpPr>
          <p:spPr>
            <a:xfrm>
              <a:off x="2859515" y="2097830"/>
              <a:ext cx="457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Flecha: pentágono 29">
              <a:extLst>
                <a:ext uri="{FF2B5EF4-FFF2-40B4-BE49-F238E27FC236}">
                  <a16:creationId xmlns:a16="http://schemas.microsoft.com/office/drawing/2014/main" xmlns="" id="{BCE33E54-68B0-4454-9F4A-AF22B860222D}"/>
                </a:ext>
              </a:extLst>
            </p:cNvPr>
            <p:cNvSpPr/>
            <p:nvPr/>
          </p:nvSpPr>
          <p:spPr>
            <a:xfrm>
              <a:off x="-989428" y="3049427"/>
              <a:ext cx="2036970" cy="671773"/>
            </a:xfrm>
            <a:prstGeom prst="homePlat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Tópico Generador</a:t>
              </a:r>
            </a:p>
          </p:txBody>
        </p:sp>
        <p:sp>
          <p:nvSpPr>
            <p:cNvPr id="17" name="CuadroTexto 16">
              <a:extLst>
                <a:ext uri="{FF2B5EF4-FFF2-40B4-BE49-F238E27FC236}">
                  <a16:creationId xmlns:a16="http://schemas.microsoft.com/office/drawing/2014/main" xmlns="" id="{766254F3-4EEF-49B1-94FE-E2658F225725}"/>
                </a:ext>
              </a:extLst>
            </p:cNvPr>
            <p:cNvSpPr txBox="1"/>
            <p:nvPr/>
          </p:nvSpPr>
          <p:spPr>
            <a:xfrm>
              <a:off x="-1182685" y="4125317"/>
              <a:ext cx="2519679" cy="1384995"/>
            </a:xfrm>
            <a:prstGeom prst="rect">
              <a:avLst/>
            </a:prstGeom>
            <a:solidFill>
              <a:srgbClr val="DAF5B9"/>
            </a:solidFill>
          </p:spPr>
          <p:txBody>
            <a:bodyPr wrap="square" rtlCol="0">
              <a:spAutoFit/>
            </a:bodyPr>
            <a:lstStyle/>
            <a:p>
              <a:pPr algn="just"/>
              <a:r>
                <a:rPr lang="es-CO" sz="1400" b="1" i="1" dirty="0">
                  <a:solidFill>
                    <a:srgbClr val="3F601A"/>
                  </a:solidFill>
                </a:rPr>
                <a:t>Responden a la pregunta</a:t>
              </a:r>
              <a:r>
                <a:rPr lang="es-CO" sz="1400" i="1" dirty="0">
                  <a:solidFill>
                    <a:srgbClr val="3F601A"/>
                  </a:solidFill>
                </a:rPr>
                <a:t>: </a:t>
              </a:r>
              <a:r>
                <a:rPr lang="es-CO" sz="1400" b="1" dirty="0">
                  <a:solidFill>
                    <a:srgbClr val="3F601A"/>
                  </a:solidFill>
                </a:rPr>
                <a:t>Que</a:t>
              </a:r>
              <a:r>
                <a:rPr lang="es-CO" sz="1400" i="1" dirty="0">
                  <a:solidFill>
                    <a:srgbClr val="3F601A"/>
                  </a:solidFill>
                </a:rPr>
                <a:t> vale la pena que desde mi disciplina, que los estudiantes </a:t>
              </a:r>
              <a:r>
                <a:rPr lang="es-CO" sz="1400" b="1" i="1" dirty="0">
                  <a:solidFill>
                    <a:srgbClr val="3F601A"/>
                  </a:solidFill>
                </a:rPr>
                <a:t>comprendan,</a:t>
              </a:r>
              <a:r>
                <a:rPr lang="es-CO" sz="1400" i="1" dirty="0">
                  <a:solidFill>
                    <a:srgbClr val="3F601A"/>
                  </a:solidFill>
                </a:rPr>
                <a:t> del </a:t>
              </a:r>
              <a:r>
                <a:rPr lang="es-CO" sz="1400" i="1" dirty="0" err="1">
                  <a:solidFill>
                    <a:srgbClr val="3F601A"/>
                  </a:solidFill>
                </a:rPr>
                <a:t>covid</a:t>
              </a:r>
              <a:r>
                <a:rPr lang="es-CO" sz="1400" i="1" dirty="0">
                  <a:solidFill>
                    <a:srgbClr val="3F601A"/>
                  </a:solidFill>
                </a:rPr>
                <a:t> 19 en el contexto planteado?</a:t>
              </a:r>
              <a:endParaRPr lang="es-CO" sz="1400" dirty="0"/>
            </a:p>
          </p:txBody>
        </p:sp>
        <p:sp>
          <p:nvSpPr>
            <p:cNvPr id="38" name="CuadroTexto 37">
              <a:extLst>
                <a:ext uri="{FF2B5EF4-FFF2-40B4-BE49-F238E27FC236}">
                  <a16:creationId xmlns:a16="http://schemas.microsoft.com/office/drawing/2014/main" xmlns="" id="{85127655-9B3E-44F0-8F00-6F61FE3AA821}"/>
                </a:ext>
              </a:extLst>
            </p:cNvPr>
            <p:cNvSpPr txBox="1"/>
            <p:nvPr/>
          </p:nvSpPr>
          <p:spPr>
            <a:xfrm>
              <a:off x="1626447" y="2937762"/>
              <a:ext cx="8818091" cy="2717658"/>
            </a:xfrm>
            <a:prstGeom prst="rect">
              <a:avLst/>
            </a:prstGeom>
            <a:solidFill>
              <a:schemeClr val="accent5">
                <a:lumMod val="40000"/>
                <a:lumOff val="60000"/>
              </a:schemeClr>
            </a:solidFill>
          </p:spPr>
          <p:txBody>
            <a:bodyPr wrap="square" rtlCol="0">
              <a:spAutoFit/>
            </a:bodyPr>
            <a:lstStyle/>
            <a:p>
              <a:pPr algn="just"/>
              <a:r>
                <a:rPr lang="es-CO" sz="1600" b="1" i="1" u="sng" dirty="0">
                  <a:solidFill>
                    <a:schemeClr val="accent6"/>
                  </a:solidFill>
                </a:rPr>
                <a:t>Ejemplo1. </a:t>
              </a:r>
              <a:r>
                <a:rPr lang="es-CO" sz="1600" b="1" i="1" dirty="0">
                  <a:solidFill>
                    <a:schemeClr val="accent6"/>
                  </a:solidFill>
                </a:rPr>
                <a:t>Campo  Humanidades:</a:t>
              </a:r>
              <a:r>
                <a:rPr lang="es-CO" sz="1600" b="1" i="1" dirty="0">
                  <a:solidFill>
                    <a:srgbClr val="3F601A"/>
                  </a:solidFill>
                </a:rPr>
                <a:t> Las ciencias (Biología física y Química?</a:t>
              </a:r>
              <a:r>
                <a:rPr lang="es-CO" sz="1600" b="1" i="1" dirty="0">
                  <a:solidFill>
                    <a:schemeClr val="accent6"/>
                  </a:solidFill>
                </a:rPr>
                <a:t> </a:t>
              </a:r>
              <a:r>
                <a:rPr lang="es-CO" sz="1600" b="1" i="1" dirty="0">
                  <a:solidFill>
                    <a:srgbClr val="3F601A"/>
                  </a:solidFill>
                </a:rPr>
                <a:t>matemáticas y el COVID 19 </a:t>
              </a:r>
              <a:r>
                <a:rPr lang="es-CO" sz="1600" i="1" dirty="0">
                  <a:solidFill>
                    <a:srgbClr val="3F601A"/>
                  </a:solidFill>
                </a:rPr>
                <a:t>(Series, proyecciones, estadísticas, interpretación de gráficas, organización de datos del comportamiento del virus, de la economía, en la capacidad de atención en salud? </a:t>
              </a:r>
              <a:r>
                <a:rPr lang="es-CO" sz="1600" b="1" i="1" dirty="0">
                  <a:solidFill>
                    <a:srgbClr val="3F601A"/>
                  </a:solidFill>
                </a:rPr>
                <a:t>Porque</a:t>
              </a:r>
              <a:r>
                <a:rPr lang="es-CO" sz="1600" dirty="0">
                  <a:solidFill>
                    <a:srgbClr val="3F601A"/>
                  </a:solidFill>
                </a:rPr>
                <a:t> los nombres </a:t>
              </a:r>
              <a:r>
                <a:rPr lang="es-CO" sz="1600" dirty="0" err="1">
                  <a:solidFill>
                    <a:srgbClr val="3F601A"/>
                  </a:solidFill>
                </a:rPr>
                <a:t>covid</a:t>
              </a:r>
              <a:r>
                <a:rPr lang="es-CO" sz="1600" dirty="0">
                  <a:solidFill>
                    <a:srgbClr val="3F601A"/>
                  </a:solidFill>
                </a:rPr>
                <a:t> 19 y coronavirus? Relación con las célula? </a:t>
              </a:r>
              <a:r>
                <a:rPr lang="es-CO" sz="1600" b="1" i="1" dirty="0">
                  <a:solidFill>
                    <a:srgbClr val="3F601A"/>
                  </a:solidFill>
                </a:rPr>
                <a:t>Porque</a:t>
              </a:r>
              <a:r>
                <a:rPr lang="es-CO" sz="1600" dirty="0">
                  <a:solidFill>
                    <a:srgbClr val="3F601A"/>
                  </a:solidFill>
                </a:rPr>
                <a:t> y por donde el contagio se afectan mis sentidos? </a:t>
              </a:r>
              <a:r>
                <a:rPr lang="es-CO" sz="1600" b="1" i="1" dirty="0">
                  <a:solidFill>
                    <a:srgbClr val="3F601A"/>
                  </a:solidFill>
                </a:rPr>
                <a:t>Porque</a:t>
              </a:r>
              <a:r>
                <a:rPr lang="es-CO" sz="1600" dirty="0">
                  <a:solidFill>
                    <a:srgbClr val="3F601A"/>
                  </a:solidFill>
                </a:rPr>
                <a:t> el virus sobrevive según la superficie? Porque mas en una superficie que en otra? </a:t>
              </a:r>
              <a:r>
                <a:rPr lang="es-CO" sz="1600" b="1" i="1" dirty="0">
                  <a:solidFill>
                    <a:srgbClr val="3F601A"/>
                  </a:solidFill>
                </a:rPr>
                <a:t>Como </a:t>
              </a:r>
              <a:r>
                <a:rPr lang="es-CO" sz="1600" dirty="0">
                  <a:solidFill>
                    <a:srgbClr val="3F601A"/>
                  </a:solidFill>
                </a:rPr>
                <a:t>afecta el virus mi organismo, mi sistema respiratorio? Mi sistema inmunológico? </a:t>
              </a:r>
              <a:r>
                <a:rPr lang="es-CO" sz="1600" b="1" i="1" dirty="0">
                  <a:solidFill>
                    <a:srgbClr val="3F601A"/>
                  </a:solidFill>
                </a:rPr>
                <a:t>Porque</a:t>
              </a:r>
              <a:r>
                <a:rPr lang="es-CO" sz="1600" dirty="0">
                  <a:solidFill>
                    <a:srgbClr val="3F601A"/>
                  </a:solidFill>
                </a:rPr>
                <a:t> el tratamiento de aislamiento, lavado de manos, tratamiento en casa, en el hospital, en las UCI? </a:t>
              </a:r>
              <a:r>
                <a:rPr lang="es-CO" sz="1600" b="1" i="1" dirty="0">
                  <a:solidFill>
                    <a:srgbClr val="3F601A"/>
                  </a:solidFill>
                </a:rPr>
                <a:t>Porque</a:t>
              </a:r>
              <a:r>
                <a:rPr lang="es-CO" sz="1600" dirty="0">
                  <a:solidFill>
                    <a:srgbClr val="3F601A"/>
                  </a:solidFill>
                </a:rPr>
                <a:t> morimos fisiológicamente? Tratamiento </a:t>
              </a:r>
              <a:r>
                <a:rPr lang="es-CO" sz="1600" dirty="0" err="1">
                  <a:solidFill>
                    <a:srgbClr val="3F601A"/>
                  </a:solidFill>
                </a:rPr>
                <a:t>farmaceutico</a:t>
              </a:r>
              <a:r>
                <a:rPr lang="es-CO" sz="1600" dirty="0">
                  <a:solidFill>
                    <a:srgbClr val="3F601A"/>
                  </a:solidFill>
                </a:rPr>
                <a:t> VS Vacuna ? </a:t>
              </a:r>
              <a:r>
                <a:rPr lang="es-CO" sz="1600" dirty="0" err="1">
                  <a:solidFill>
                    <a:srgbClr val="3F601A"/>
                  </a:solidFill>
                </a:rPr>
                <a:t>Covid</a:t>
              </a:r>
              <a:r>
                <a:rPr lang="es-CO" sz="1600" dirty="0">
                  <a:solidFill>
                    <a:srgbClr val="3F601A"/>
                  </a:solidFill>
                </a:rPr>
                <a:t> y Medio Ambiente? Alimentación Saludable y </a:t>
              </a:r>
              <a:r>
                <a:rPr lang="es-CO" sz="1600" dirty="0" err="1">
                  <a:solidFill>
                    <a:srgbClr val="3F601A"/>
                  </a:solidFill>
                </a:rPr>
                <a:t>Covid</a:t>
              </a:r>
              <a:r>
                <a:rPr lang="es-CO" sz="1600" dirty="0">
                  <a:solidFill>
                    <a:srgbClr val="3F601A"/>
                  </a:solidFill>
                </a:rPr>
                <a:t>? Vitaminas y alimentación? La física del virus (articulo de </a:t>
              </a:r>
              <a:r>
                <a:rPr lang="es-CO" sz="1600" dirty="0" err="1">
                  <a:solidFill>
                    <a:srgbClr val="3F601A"/>
                  </a:solidFill>
                </a:rPr>
                <a:t>Andres</a:t>
              </a:r>
              <a:r>
                <a:rPr lang="es-CO" sz="1600" dirty="0">
                  <a:solidFill>
                    <a:srgbClr val="3F601A"/>
                  </a:solidFill>
                </a:rPr>
                <a:t>)? Mezclas y virus (tiene que ver? Proteínas ADN Y ARN Vs CODIV</a:t>
              </a:r>
              <a:r>
                <a:rPr lang="es-CO" sz="1600" i="1" dirty="0">
                  <a:solidFill>
                    <a:srgbClr val="3F601A"/>
                  </a:solidFill>
                </a:rPr>
                <a:t>? </a:t>
              </a:r>
              <a:r>
                <a:rPr lang="es-CO" sz="1600" b="1" i="1" dirty="0">
                  <a:solidFill>
                    <a:srgbClr val="3F601A"/>
                  </a:solidFill>
                </a:rPr>
                <a:t>Para que</a:t>
              </a:r>
              <a:r>
                <a:rPr lang="es-CO" sz="1600" dirty="0">
                  <a:solidFill>
                    <a:srgbClr val="3F601A"/>
                  </a:solidFill>
                </a:rPr>
                <a:t> las Pruebas diagnosticas, moleculares y serológicas??</a:t>
              </a:r>
              <a:endParaRPr lang="es-CO" sz="1600" i="1" dirty="0">
                <a:solidFill>
                  <a:srgbClr val="3F601A"/>
                </a:solidFill>
              </a:endParaRPr>
            </a:p>
          </p:txBody>
        </p:sp>
        <p:sp>
          <p:nvSpPr>
            <p:cNvPr id="13" name="Flecha: pentágono 12">
              <a:extLst>
                <a:ext uri="{FF2B5EF4-FFF2-40B4-BE49-F238E27FC236}">
                  <a16:creationId xmlns:a16="http://schemas.microsoft.com/office/drawing/2014/main" xmlns="" id="{462F3C6C-E188-417A-A530-1C057D119BDA}"/>
                </a:ext>
              </a:extLst>
            </p:cNvPr>
            <p:cNvSpPr/>
            <p:nvPr/>
          </p:nvSpPr>
          <p:spPr>
            <a:xfrm>
              <a:off x="-1217977" y="5995136"/>
              <a:ext cx="2036970" cy="671773"/>
            </a:xfrm>
            <a:prstGeom prst="homePlat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Metas de Comprensión</a:t>
              </a:r>
            </a:p>
          </p:txBody>
        </p:sp>
        <p:sp>
          <p:nvSpPr>
            <p:cNvPr id="14" name="CuadroTexto 13">
              <a:extLst>
                <a:ext uri="{FF2B5EF4-FFF2-40B4-BE49-F238E27FC236}">
                  <a16:creationId xmlns:a16="http://schemas.microsoft.com/office/drawing/2014/main" xmlns="" id="{2EF4FF44-4C90-4B0B-9738-352FB88E86F9}"/>
                </a:ext>
              </a:extLst>
            </p:cNvPr>
            <p:cNvSpPr txBox="1"/>
            <p:nvPr/>
          </p:nvSpPr>
          <p:spPr>
            <a:xfrm>
              <a:off x="1122909" y="5914428"/>
              <a:ext cx="9321621" cy="830997"/>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Las metas de comprensión hace relación con las COMPETENCIAS que queremos desarrollar en nuestros estudiantes, desde el TOPICO GENERADOR , nuestro caso: Pensamiento crítico y/o Comunicarse y/o Vivir, Convivir y Sobrevivir….como las relacionamos con el ejemplo anterior?</a:t>
              </a:r>
            </a:p>
          </p:txBody>
        </p:sp>
        <p:cxnSp>
          <p:nvCxnSpPr>
            <p:cNvPr id="16" name="Conector recto de flecha 15">
              <a:extLst>
                <a:ext uri="{FF2B5EF4-FFF2-40B4-BE49-F238E27FC236}">
                  <a16:creationId xmlns:a16="http://schemas.microsoft.com/office/drawing/2014/main" xmlns="" id="{6CCCB6D4-F2DA-4EE6-8CA3-B561115E85A1}"/>
                </a:ext>
              </a:extLst>
            </p:cNvPr>
            <p:cNvCxnSpPr>
              <a:cxnSpLocks/>
            </p:cNvCxnSpPr>
            <p:nvPr/>
          </p:nvCxnSpPr>
          <p:spPr>
            <a:xfrm flipV="1">
              <a:off x="-199492" y="3721200"/>
              <a:ext cx="0" cy="404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xmlns="" id="{92E7D27F-5D0A-403E-9AE1-F47DAD174EF0}"/>
                </a:ext>
              </a:extLst>
            </p:cNvPr>
            <p:cNvCxnSpPr>
              <a:cxnSpLocks/>
            </p:cNvCxnSpPr>
            <p:nvPr/>
          </p:nvCxnSpPr>
          <p:spPr>
            <a:xfrm>
              <a:off x="-199492" y="5510311"/>
              <a:ext cx="0" cy="404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16716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31520" y="208789"/>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1087902" y="293354"/>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2222046" y="343319"/>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731521" y="837796"/>
            <a:ext cx="8415131" cy="461665"/>
          </a:xfrm>
          <a:prstGeom prst="rect">
            <a:avLst/>
          </a:prstGeom>
          <a:noFill/>
        </p:spPr>
        <p:txBody>
          <a:bodyPr wrap="square" rtlCol="0">
            <a:spAutoFit/>
          </a:bodyPr>
          <a:lstStyle/>
          <a:p>
            <a:r>
              <a:rPr lang="es-CO" sz="2400" i="1" dirty="0">
                <a:solidFill>
                  <a:srgbClr val="3F601A"/>
                </a:solidFill>
              </a:rPr>
              <a:t>Marco conceptual de la EPC?</a:t>
            </a:r>
          </a:p>
        </p:txBody>
      </p:sp>
      <p:sp>
        <p:nvSpPr>
          <p:cNvPr id="35" name="CuadroTexto 34">
            <a:extLst>
              <a:ext uri="{FF2B5EF4-FFF2-40B4-BE49-F238E27FC236}">
                <a16:creationId xmlns:a16="http://schemas.microsoft.com/office/drawing/2014/main" xmlns="" id="{A603C442-47C6-425A-B0A3-E95CC7955692}"/>
              </a:ext>
            </a:extLst>
          </p:cNvPr>
          <p:cNvSpPr txBox="1"/>
          <p:nvPr/>
        </p:nvSpPr>
        <p:spPr>
          <a:xfrm>
            <a:off x="4927985" y="1299461"/>
            <a:ext cx="7064147" cy="830997"/>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Un contexto afectado por una pandemia, en situación de aislamiento social limitado al contacto físico con su familia y a través de medios digitales no en todos los casos con sus amigos, compañeros y comunidad en general. </a:t>
            </a:r>
          </a:p>
        </p:txBody>
      </p:sp>
      <p:sp>
        <p:nvSpPr>
          <p:cNvPr id="22" name="CuadroTexto 21">
            <a:extLst>
              <a:ext uri="{FF2B5EF4-FFF2-40B4-BE49-F238E27FC236}">
                <a16:creationId xmlns:a16="http://schemas.microsoft.com/office/drawing/2014/main" xmlns="" id="{9CE78E7C-5F8D-4868-9712-EA2485CA6CCC}"/>
              </a:ext>
            </a:extLst>
          </p:cNvPr>
          <p:cNvSpPr txBox="1"/>
          <p:nvPr/>
        </p:nvSpPr>
        <p:spPr>
          <a:xfrm>
            <a:off x="2800382" y="1539116"/>
            <a:ext cx="1510750" cy="369332"/>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p:spPr>
        <p:txBody>
          <a:bodyPr wrap="square" rtlCol="0">
            <a:spAutoFit/>
          </a:bodyPr>
          <a:lstStyle/>
          <a:p>
            <a:pPr algn="ctr"/>
            <a:r>
              <a:rPr lang="es-CO" b="1" i="1" dirty="0" err="1">
                <a:solidFill>
                  <a:schemeClr val="accent4">
                    <a:lumMod val="50000"/>
                  </a:schemeClr>
                </a:solidFill>
              </a:rPr>
              <a:t>Covid</a:t>
            </a:r>
            <a:r>
              <a:rPr lang="es-CO" b="1" i="1" dirty="0">
                <a:solidFill>
                  <a:schemeClr val="accent4">
                    <a:lumMod val="50000"/>
                  </a:schemeClr>
                </a:solidFill>
              </a:rPr>
              <a:t> 19 </a:t>
            </a:r>
          </a:p>
        </p:txBody>
      </p:sp>
      <p:sp>
        <p:nvSpPr>
          <p:cNvPr id="4" name="Flecha: pentágono 3">
            <a:extLst>
              <a:ext uri="{FF2B5EF4-FFF2-40B4-BE49-F238E27FC236}">
                <a16:creationId xmlns:a16="http://schemas.microsoft.com/office/drawing/2014/main" xmlns="" id="{5172439D-6B37-42D7-AD10-5226FBC0C16D}"/>
              </a:ext>
            </a:extLst>
          </p:cNvPr>
          <p:cNvSpPr/>
          <p:nvPr/>
        </p:nvSpPr>
        <p:spPr>
          <a:xfrm>
            <a:off x="609938" y="1406268"/>
            <a:ext cx="2036970" cy="642623"/>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t>Hilo conductor</a:t>
            </a:r>
          </a:p>
        </p:txBody>
      </p:sp>
      <p:cxnSp>
        <p:nvCxnSpPr>
          <p:cNvPr id="11" name="Conector recto de flecha 10">
            <a:extLst>
              <a:ext uri="{FF2B5EF4-FFF2-40B4-BE49-F238E27FC236}">
                <a16:creationId xmlns:a16="http://schemas.microsoft.com/office/drawing/2014/main" xmlns="" id="{E01352E2-3661-41A2-B37F-173640574F3C}"/>
              </a:ext>
            </a:extLst>
          </p:cNvPr>
          <p:cNvCxnSpPr>
            <a:cxnSpLocks/>
          </p:cNvCxnSpPr>
          <p:nvPr/>
        </p:nvCxnSpPr>
        <p:spPr>
          <a:xfrm>
            <a:off x="4383516" y="1708085"/>
            <a:ext cx="457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CuadroTexto 37">
            <a:extLst>
              <a:ext uri="{FF2B5EF4-FFF2-40B4-BE49-F238E27FC236}">
                <a16:creationId xmlns:a16="http://schemas.microsoft.com/office/drawing/2014/main" xmlns="" id="{85127655-9B3E-44F0-8F00-6F61FE3AA821}"/>
              </a:ext>
            </a:extLst>
          </p:cNvPr>
          <p:cNvSpPr txBox="1"/>
          <p:nvPr/>
        </p:nvSpPr>
        <p:spPr>
          <a:xfrm>
            <a:off x="3131318" y="2276650"/>
            <a:ext cx="8818091" cy="3539430"/>
          </a:xfrm>
          <a:prstGeom prst="rect">
            <a:avLst/>
          </a:prstGeom>
          <a:solidFill>
            <a:srgbClr val="FFFFC9"/>
          </a:solidFill>
        </p:spPr>
        <p:txBody>
          <a:bodyPr wrap="square" rtlCol="0">
            <a:spAutoFit/>
          </a:bodyPr>
          <a:lstStyle/>
          <a:p>
            <a:pPr algn="just"/>
            <a:r>
              <a:rPr lang="es-CO" sz="1600" b="1" i="1" u="sng" dirty="0">
                <a:solidFill>
                  <a:srgbClr val="B1BE02"/>
                </a:solidFill>
              </a:rPr>
              <a:t>Ejemplo 2. </a:t>
            </a:r>
            <a:r>
              <a:rPr lang="es-CO" sz="1600" b="1" i="1" dirty="0">
                <a:solidFill>
                  <a:srgbClr val="B1BE02"/>
                </a:solidFill>
              </a:rPr>
              <a:t>Campo Humanidades:  </a:t>
            </a:r>
            <a:r>
              <a:rPr lang="es-CO" sz="1600" b="1" i="1" dirty="0">
                <a:solidFill>
                  <a:srgbClr val="3F601A"/>
                </a:solidFill>
              </a:rPr>
              <a:t>COVID 19 Vs Gripa Española </a:t>
            </a:r>
            <a:r>
              <a:rPr lang="es-CO" sz="1600" i="1" dirty="0">
                <a:solidFill>
                  <a:srgbClr val="3F601A"/>
                </a:solidFill>
              </a:rPr>
              <a:t>diferencias, similitudes del contexto social, económico y cultural, efectos en la sociedad, en la economía, en la religión, desde la filosofía, en el trabajo en la familia…</a:t>
            </a:r>
            <a:r>
              <a:rPr lang="es-CO" sz="1600" b="1" i="1" dirty="0">
                <a:solidFill>
                  <a:srgbClr val="3F601A"/>
                </a:solidFill>
              </a:rPr>
              <a:t>que </a:t>
            </a:r>
            <a:r>
              <a:rPr lang="es-CO" sz="1600" b="1" i="1" dirty="0" err="1">
                <a:solidFill>
                  <a:srgbClr val="3F601A"/>
                </a:solidFill>
              </a:rPr>
              <a:t>pasarà</a:t>
            </a:r>
            <a:r>
              <a:rPr lang="es-CO" sz="1600" b="1" i="1" dirty="0">
                <a:solidFill>
                  <a:srgbClr val="3F601A"/>
                </a:solidFill>
              </a:rPr>
              <a:t> </a:t>
            </a:r>
            <a:r>
              <a:rPr lang="es-CO" sz="1600" i="1" dirty="0">
                <a:solidFill>
                  <a:srgbClr val="3F601A"/>
                </a:solidFill>
              </a:rPr>
              <a:t>en estos aspectos en el futuro? Aprendizajes de las dos pandemias…literatura en las dos épocas… </a:t>
            </a:r>
            <a:r>
              <a:rPr lang="es-CO" sz="1600" b="1" i="1" dirty="0">
                <a:solidFill>
                  <a:srgbClr val="3F601A"/>
                </a:solidFill>
              </a:rPr>
              <a:t>Ética del cuidado en tiempos de COVID…me cuido, te cuido, nos cuidamos….  Las enfermedades durante la conquista Vs COVID…… El </a:t>
            </a:r>
            <a:r>
              <a:rPr lang="es-CO" sz="1600" b="1" i="1" dirty="0" err="1">
                <a:solidFill>
                  <a:srgbClr val="3F601A"/>
                </a:solidFill>
              </a:rPr>
              <a:t>COVID..diferente</a:t>
            </a:r>
            <a:r>
              <a:rPr lang="es-CO" sz="1600" b="1" i="1" dirty="0">
                <a:solidFill>
                  <a:srgbClr val="3F601A"/>
                </a:solidFill>
              </a:rPr>
              <a:t>  en ciudades de nuestro país? En nuestros departamentos, en los países de </a:t>
            </a:r>
            <a:r>
              <a:rPr lang="es-CO" sz="1600" b="1" i="1" dirty="0" err="1">
                <a:solidFill>
                  <a:srgbClr val="3F601A"/>
                </a:solidFill>
              </a:rPr>
              <a:t>America</a:t>
            </a:r>
            <a:r>
              <a:rPr lang="es-CO" sz="1600" b="1" i="1" dirty="0">
                <a:solidFill>
                  <a:srgbClr val="3F601A"/>
                </a:solidFill>
              </a:rPr>
              <a:t>? país, en el mundo?  Como y </a:t>
            </a:r>
            <a:r>
              <a:rPr lang="es-CO" sz="1600" b="1" i="1" u="sng" dirty="0">
                <a:solidFill>
                  <a:srgbClr val="3F601A"/>
                </a:solidFill>
              </a:rPr>
              <a:t>porque?</a:t>
            </a:r>
            <a:r>
              <a:rPr lang="es-CO" sz="1600" b="1" i="1" dirty="0">
                <a:solidFill>
                  <a:srgbClr val="3F601A"/>
                </a:solidFill>
              </a:rPr>
              <a:t>....El </a:t>
            </a:r>
            <a:r>
              <a:rPr lang="es-CO" sz="1600" b="1" i="1" dirty="0" err="1">
                <a:solidFill>
                  <a:srgbClr val="3F601A"/>
                </a:solidFill>
              </a:rPr>
              <a:t>covid</a:t>
            </a:r>
            <a:r>
              <a:rPr lang="es-CO" sz="1600" b="1" i="1" dirty="0">
                <a:solidFill>
                  <a:srgbClr val="3F601A"/>
                </a:solidFill>
              </a:rPr>
              <a:t> y el empleo ??  El </a:t>
            </a:r>
            <a:r>
              <a:rPr lang="es-CO" sz="1600" b="1" i="1" dirty="0" err="1">
                <a:solidFill>
                  <a:srgbClr val="3F601A"/>
                </a:solidFill>
              </a:rPr>
              <a:t>covid</a:t>
            </a:r>
            <a:r>
              <a:rPr lang="es-CO" sz="1600" b="1" i="1" dirty="0">
                <a:solidFill>
                  <a:srgbClr val="3F601A"/>
                </a:solidFill>
              </a:rPr>
              <a:t> y la política?; La literatura en tiempos de COVID medicina para el alma?…Textos científicos…</a:t>
            </a:r>
            <a:r>
              <a:rPr lang="es-CO" sz="1600" b="1" i="1" dirty="0" err="1">
                <a:solidFill>
                  <a:srgbClr val="3F601A"/>
                </a:solidFill>
              </a:rPr>
              <a:t>Fake</a:t>
            </a:r>
            <a:r>
              <a:rPr lang="es-CO" sz="1600" b="1" i="1" dirty="0">
                <a:solidFill>
                  <a:srgbClr val="3F601A"/>
                </a:solidFill>
              </a:rPr>
              <a:t> </a:t>
            </a:r>
            <a:r>
              <a:rPr lang="es-CO" sz="1600" b="1" i="1" dirty="0" err="1">
                <a:solidFill>
                  <a:srgbClr val="3F601A"/>
                </a:solidFill>
              </a:rPr>
              <a:t>news</a:t>
            </a:r>
            <a:r>
              <a:rPr lang="es-CO" sz="1600" b="1" i="1" dirty="0">
                <a:solidFill>
                  <a:srgbClr val="3F601A"/>
                </a:solidFill>
              </a:rPr>
              <a:t>…identificando fuentes creíbles…, expresando mi sentir…..me identifico con…quiero escribir…quiero declamar…quiero decirle a…..   Me quiero decir que he </a:t>
            </a:r>
            <a:r>
              <a:rPr lang="es-CO" sz="1600" b="1" i="1" dirty="0" err="1">
                <a:solidFill>
                  <a:srgbClr val="3F601A"/>
                </a:solidFill>
              </a:rPr>
              <a:t>sido..he</a:t>
            </a:r>
            <a:r>
              <a:rPr lang="es-CO" sz="1600" b="1" i="1" dirty="0">
                <a:solidFill>
                  <a:srgbClr val="3F601A"/>
                </a:solidFill>
              </a:rPr>
              <a:t> ayudado…voy a hacer…mis sueños y el COVID 19. El IDIOMA en tiempo de COVID palabras que no entiendo;…Barrera, ayuda, necesidad u oportunidad…? EDUCACION y COVID 19 aprendizajes, necesidades y futuro…Audio de Diana Uribe en la pagina de </a:t>
            </a:r>
            <a:r>
              <a:rPr lang="es-CO" sz="1600" b="1" i="1" dirty="0" err="1">
                <a:solidFill>
                  <a:srgbClr val="3F601A"/>
                </a:solidFill>
              </a:rPr>
              <a:t>Biblioteca..como</a:t>
            </a:r>
            <a:r>
              <a:rPr lang="es-CO" sz="1600" b="1" i="1" dirty="0">
                <a:solidFill>
                  <a:srgbClr val="3F601A"/>
                </a:solidFill>
              </a:rPr>
              <a:t> usarlo…</a:t>
            </a:r>
            <a:endParaRPr lang="es-CO" sz="1600" b="1" i="1" dirty="0">
              <a:solidFill>
                <a:srgbClr val="B1BE02"/>
              </a:solidFill>
            </a:endParaRPr>
          </a:p>
        </p:txBody>
      </p:sp>
      <p:sp>
        <p:nvSpPr>
          <p:cNvPr id="13" name="Flecha: pentágono 12">
            <a:extLst>
              <a:ext uri="{FF2B5EF4-FFF2-40B4-BE49-F238E27FC236}">
                <a16:creationId xmlns:a16="http://schemas.microsoft.com/office/drawing/2014/main" xmlns="" id="{D9D81F52-31FE-4EC2-BE20-D89611CFE0A6}"/>
              </a:ext>
            </a:extLst>
          </p:cNvPr>
          <p:cNvSpPr/>
          <p:nvPr/>
        </p:nvSpPr>
        <p:spPr>
          <a:xfrm>
            <a:off x="339702" y="2569743"/>
            <a:ext cx="2036970" cy="671773"/>
          </a:xfrm>
          <a:prstGeom prst="homePlat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Tópico Generador</a:t>
            </a:r>
          </a:p>
        </p:txBody>
      </p:sp>
      <p:sp>
        <p:nvSpPr>
          <p:cNvPr id="14" name="CuadroTexto 13">
            <a:extLst>
              <a:ext uri="{FF2B5EF4-FFF2-40B4-BE49-F238E27FC236}">
                <a16:creationId xmlns:a16="http://schemas.microsoft.com/office/drawing/2014/main" xmlns="" id="{D0CB30A3-B8B3-4096-B1DC-1C3F376A92E4}"/>
              </a:ext>
            </a:extLst>
          </p:cNvPr>
          <p:cNvSpPr txBox="1"/>
          <p:nvPr/>
        </p:nvSpPr>
        <p:spPr>
          <a:xfrm>
            <a:off x="146446" y="3645633"/>
            <a:ext cx="2519679" cy="1384995"/>
          </a:xfrm>
          <a:prstGeom prst="rect">
            <a:avLst/>
          </a:prstGeom>
          <a:solidFill>
            <a:srgbClr val="DAF5B9"/>
          </a:solidFill>
        </p:spPr>
        <p:txBody>
          <a:bodyPr wrap="square" rtlCol="0">
            <a:spAutoFit/>
          </a:bodyPr>
          <a:lstStyle/>
          <a:p>
            <a:pPr algn="just"/>
            <a:r>
              <a:rPr lang="es-CO" sz="1400" b="1" i="1" dirty="0">
                <a:solidFill>
                  <a:srgbClr val="3F601A"/>
                </a:solidFill>
              </a:rPr>
              <a:t>Responden a la pregunta</a:t>
            </a:r>
            <a:r>
              <a:rPr lang="es-CO" sz="1400" i="1" dirty="0">
                <a:solidFill>
                  <a:srgbClr val="3F601A"/>
                </a:solidFill>
              </a:rPr>
              <a:t>: Que vale la pena que desde mi disciplina, que los estudiantes comprendan, del </a:t>
            </a:r>
            <a:r>
              <a:rPr lang="es-CO" sz="1400" i="1" dirty="0" err="1">
                <a:solidFill>
                  <a:srgbClr val="3F601A"/>
                </a:solidFill>
              </a:rPr>
              <a:t>covid</a:t>
            </a:r>
            <a:r>
              <a:rPr lang="es-CO" sz="1400" i="1" dirty="0">
                <a:solidFill>
                  <a:srgbClr val="3F601A"/>
                </a:solidFill>
              </a:rPr>
              <a:t> 19 en el contexto planteado?</a:t>
            </a:r>
            <a:endParaRPr lang="es-CO" sz="1400" dirty="0"/>
          </a:p>
        </p:txBody>
      </p:sp>
      <p:sp>
        <p:nvSpPr>
          <p:cNvPr id="15" name="Flecha: pentágono 14">
            <a:extLst>
              <a:ext uri="{FF2B5EF4-FFF2-40B4-BE49-F238E27FC236}">
                <a16:creationId xmlns:a16="http://schemas.microsoft.com/office/drawing/2014/main" xmlns="" id="{D4743F72-E4E0-4B90-8957-FB405E71C71C}"/>
              </a:ext>
            </a:extLst>
          </p:cNvPr>
          <p:cNvSpPr/>
          <p:nvPr/>
        </p:nvSpPr>
        <p:spPr>
          <a:xfrm>
            <a:off x="111153" y="5977442"/>
            <a:ext cx="2036970" cy="671773"/>
          </a:xfrm>
          <a:prstGeom prst="homePlat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Metas de Comprensión</a:t>
            </a:r>
          </a:p>
        </p:txBody>
      </p:sp>
      <p:cxnSp>
        <p:nvCxnSpPr>
          <p:cNvPr id="16" name="Conector recto de flecha 15">
            <a:extLst>
              <a:ext uri="{FF2B5EF4-FFF2-40B4-BE49-F238E27FC236}">
                <a16:creationId xmlns:a16="http://schemas.microsoft.com/office/drawing/2014/main" xmlns="" id="{F25227B3-4CA8-468B-9394-2D0D1E9EF5A8}"/>
              </a:ext>
            </a:extLst>
          </p:cNvPr>
          <p:cNvCxnSpPr>
            <a:cxnSpLocks/>
          </p:cNvCxnSpPr>
          <p:nvPr/>
        </p:nvCxnSpPr>
        <p:spPr>
          <a:xfrm flipV="1">
            <a:off x="-394362" y="3241515"/>
            <a:ext cx="0" cy="404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xmlns="" id="{CA551122-A21E-4C99-A9A9-2967176E536B}"/>
              </a:ext>
            </a:extLst>
          </p:cNvPr>
          <p:cNvCxnSpPr>
            <a:cxnSpLocks/>
          </p:cNvCxnSpPr>
          <p:nvPr/>
        </p:nvCxnSpPr>
        <p:spPr>
          <a:xfrm>
            <a:off x="-394362" y="5030626"/>
            <a:ext cx="0" cy="890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xmlns="" id="{8D7615D5-22FE-463D-B552-2C0F085D6ECB}"/>
              </a:ext>
            </a:extLst>
          </p:cNvPr>
          <p:cNvSpPr txBox="1"/>
          <p:nvPr/>
        </p:nvSpPr>
        <p:spPr>
          <a:xfrm>
            <a:off x="2376673" y="5921626"/>
            <a:ext cx="9615459" cy="830997"/>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Las metas de comprensión hace relación con las COMPETENCIAS que queremos desarrollar en nuestros estudiantes, desde el TOPICO GENERADOR , nuestro caso: Pensamiento crítico y/o Comunicarse y/o Vivir, Convivir y Sobrevivir….como las relacionamos con el ejemplo anterior?</a:t>
            </a:r>
          </a:p>
        </p:txBody>
      </p:sp>
      <p:sp>
        <p:nvSpPr>
          <p:cNvPr id="20" name="Título 1">
            <a:extLst>
              <a:ext uri="{FF2B5EF4-FFF2-40B4-BE49-F238E27FC236}">
                <a16:creationId xmlns:a16="http://schemas.microsoft.com/office/drawing/2014/main" xmlns="" id="{8E1DFCA0-1CD2-4FE0-A6D3-CEDF9F4AFF70}"/>
              </a:ext>
            </a:extLst>
          </p:cNvPr>
          <p:cNvSpPr txBox="1">
            <a:spLocks/>
          </p:cNvSpPr>
          <p:nvPr/>
        </p:nvSpPr>
        <p:spPr>
          <a:xfrm>
            <a:off x="10118492" y="37051"/>
            <a:ext cx="2073508" cy="46423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r>
              <a:rPr lang="es-CO" sz="1000" b="1" dirty="0">
                <a:solidFill>
                  <a:srgbClr val="293F11"/>
                </a:solidFill>
              </a:rPr>
              <a:t>Colegio Carlos Alban Holguín</a:t>
            </a:r>
            <a:br>
              <a:rPr lang="es-CO" sz="1000" b="1" dirty="0">
                <a:solidFill>
                  <a:srgbClr val="293F11"/>
                </a:solidFill>
              </a:rPr>
            </a:br>
            <a:r>
              <a:rPr lang="es-CO" sz="1000" b="1" dirty="0">
                <a:solidFill>
                  <a:srgbClr val="293F11"/>
                </a:solidFill>
              </a:rPr>
              <a:t>Secundaria- JM</a:t>
            </a:r>
          </a:p>
        </p:txBody>
      </p:sp>
    </p:spTree>
    <p:extLst>
      <p:ext uri="{BB962C8B-B14F-4D97-AF65-F5344CB8AC3E}">
        <p14:creationId xmlns:p14="http://schemas.microsoft.com/office/powerpoint/2010/main" val="3866972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31520" y="208789"/>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1087902" y="293354"/>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2209779" y="257199"/>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731521" y="837796"/>
            <a:ext cx="8415131" cy="461665"/>
          </a:xfrm>
          <a:prstGeom prst="rect">
            <a:avLst/>
          </a:prstGeom>
          <a:noFill/>
        </p:spPr>
        <p:txBody>
          <a:bodyPr wrap="square" rtlCol="0">
            <a:spAutoFit/>
          </a:bodyPr>
          <a:lstStyle/>
          <a:p>
            <a:r>
              <a:rPr lang="es-CO" sz="2400" i="1" dirty="0">
                <a:solidFill>
                  <a:srgbClr val="3F601A"/>
                </a:solidFill>
              </a:rPr>
              <a:t>Marco conceptual de la EPC?</a:t>
            </a:r>
          </a:p>
        </p:txBody>
      </p:sp>
      <p:sp>
        <p:nvSpPr>
          <p:cNvPr id="35" name="CuadroTexto 34">
            <a:extLst>
              <a:ext uri="{FF2B5EF4-FFF2-40B4-BE49-F238E27FC236}">
                <a16:creationId xmlns:a16="http://schemas.microsoft.com/office/drawing/2014/main" xmlns="" id="{A603C442-47C6-425A-B0A3-E95CC7955692}"/>
              </a:ext>
            </a:extLst>
          </p:cNvPr>
          <p:cNvSpPr txBox="1"/>
          <p:nvPr/>
        </p:nvSpPr>
        <p:spPr>
          <a:xfrm>
            <a:off x="4927984" y="1325398"/>
            <a:ext cx="7064147" cy="830997"/>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Un contexto afectado por una pandemia, en situación de aislamiento social limitado al contacto físico con su familia y a través de medios digitales no en todos los casos con sus amigos, compañeros y comunidad en general. </a:t>
            </a:r>
          </a:p>
        </p:txBody>
      </p:sp>
      <p:sp>
        <p:nvSpPr>
          <p:cNvPr id="22" name="CuadroTexto 21">
            <a:extLst>
              <a:ext uri="{FF2B5EF4-FFF2-40B4-BE49-F238E27FC236}">
                <a16:creationId xmlns:a16="http://schemas.microsoft.com/office/drawing/2014/main" xmlns="" id="{9CE78E7C-5F8D-4868-9712-EA2485CA6CCC}"/>
              </a:ext>
            </a:extLst>
          </p:cNvPr>
          <p:cNvSpPr txBox="1"/>
          <p:nvPr/>
        </p:nvSpPr>
        <p:spPr>
          <a:xfrm>
            <a:off x="2800382" y="1539116"/>
            <a:ext cx="1510750" cy="369332"/>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p:spPr>
        <p:txBody>
          <a:bodyPr wrap="square" rtlCol="0">
            <a:spAutoFit/>
          </a:bodyPr>
          <a:lstStyle/>
          <a:p>
            <a:pPr algn="ctr"/>
            <a:r>
              <a:rPr lang="es-CO" b="1" i="1" dirty="0" err="1">
                <a:solidFill>
                  <a:schemeClr val="accent4">
                    <a:lumMod val="50000"/>
                  </a:schemeClr>
                </a:solidFill>
              </a:rPr>
              <a:t>Covid</a:t>
            </a:r>
            <a:r>
              <a:rPr lang="es-CO" b="1" i="1" dirty="0">
                <a:solidFill>
                  <a:schemeClr val="accent4">
                    <a:lumMod val="50000"/>
                  </a:schemeClr>
                </a:solidFill>
              </a:rPr>
              <a:t> 19 </a:t>
            </a:r>
          </a:p>
        </p:txBody>
      </p:sp>
      <p:sp>
        <p:nvSpPr>
          <p:cNvPr id="4" name="Flecha: pentágono 3">
            <a:extLst>
              <a:ext uri="{FF2B5EF4-FFF2-40B4-BE49-F238E27FC236}">
                <a16:creationId xmlns:a16="http://schemas.microsoft.com/office/drawing/2014/main" xmlns="" id="{5172439D-6B37-42D7-AD10-5226FBC0C16D}"/>
              </a:ext>
            </a:extLst>
          </p:cNvPr>
          <p:cNvSpPr/>
          <p:nvPr/>
        </p:nvSpPr>
        <p:spPr>
          <a:xfrm>
            <a:off x="609938" y="1406268"/>
            <a:ext cx="2036970" cy="642623"/>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t>Hilo conductor</a:t>
            </a:r>
          </a:p>
        </p:txBody>
      </p:sp>
      <p:cxnSp>
        <p:nvCxnSpPr>
          <p:cNvPr id="11" name="Conector recto de flecha 10">
            <a:extLst>
              <a:ext uri="{FF2B5EF4-FFF2-40B4-BE49-F238E27FC236}">
                <a16:creationId xmlns:a16="http://schemas.microsoft.com/office/drawing/2014/main" xmlns="" id="{E01352E2-3661-41A2-B37F-173640574F3C}"/>
              </a:ext>
            </a:extLst>
          </p:cNvPr>
          <p:cNvCxnSpPr>
            <a:cxnSpLocks/>
          </p:cNvCxnSpPr>
          <p:nvPr/>
        </p:nvCxnSpPr>
        <p:spPr>
          <a:xfrm>
            <a:off x="4383516" y="1708085"/>
            <a:ext cx="457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CuadroTexto 37">
            <a:extLst>
              <a:ext uri="{FF2B5EF4-FFF2-40B4-BE49-F238E27FC236}">
                <a16:creationId xmlns:a16="http://schemas.microsoft.com/office/drawing/2014/main" xmlns="" id="{85127655-9B3E-44F0-8F00-6F61FE3AA821}"/>
              </a:ext>
            </a:extLst>
          </p:cNvPr>
          <p:cNvSpPr txBox="1"/>
          <p:nvPr/>
        </p:nvSpPr>
        <p:spPr>
          <a:xfrm>
            <a:off x="3174041" y="4576240"/>
            <a:ext cx="8818091" cy="1323439"/>
          </a:xfrm>
          <a:prstGeom prst="rect">
            <a:avLst/>
          </a:prstGeom>
          <a:solidFill>
            <a:srgbClr val="FFD5D5"/>
          </a:solidFill>
        </p:spPr>
        <p:txBody>
          <a:bodyPr wrap="square" rtlCol="0">
            <a:spAutoFit/>
          </a:bodyPr>
          <a:lstStyle/>
          <a:p>
            <a:pPr algn="just"/>
            <a:r>
              <a:rPr lang="es-CO" sz="1600" b="1" i="1" u="sng" dirty="0">
                <a:solidFill>
                  <a:srgbClr val="A20000"/>
                </a:solidFill>
              </a:rPr>
              <a:t>Ejemplo 4. </a:t>
            </a:r>
            <a:r>
              <a:rPr lang="es-CO" sz="1600" b="1" i="1" dirty="0">
                <a:solidFill>
                  <a:srgbClr val="A20000"/>
                </a:solidFill>
              </a:rPr>
              <a:t>Campo Práctico:  </a:t>
            </a:r>
            <a:r>
              <a:rPr lang="es-CO" sz="1600" b="1" i="1" dirty="0">
                <a:solidFill>
                  <a:srgbClr val="3F601A"/>
                </a:solidFill>
              </a:rPr>
              <a:t>COVID 19 y EMPREDIMIENTO…</a:t>
            </a:r>
            <a:r>
              <a:rPr lang="es-CO" sz="1600" i="1" dirty="0">
                <a:solidFill>
                  <a:srgbClr val="3F601A"/>
                </a:solidFill>
              </a:rPr>
              <a:t>afectaciones y oportunidades</a:t>
            </a:r>
            <a:r>
              <a:rPr lang="es-CO" sz="1600" b="1" i="1" dirty="0">
                <a:solidFill>
                  <a:srgbClr val="3F601A"/>
                </a:solidFill>
              </a:rPr>
              <a:t>…NEGOCIOS que nacen y NEGOCIOS que mueren desde el COVID 19, LA TECNOLOGIA y EL COVID 19, nuevas tecnologías……tecnologías de comunicación….tecnologías de prevención, diagnóstico, tratamiento…tecnologías de apoyo.  …LA INFORMATICA Y EL COVID…Usos…PROYECCION…NECESIDADES</a:t>
            </a:r>
            <a:endParaRPr lang="es-CO" sz="1600" b="1" i="1" dirty="0">
              <a:solidFill>
                <a:srgbClr val="B1BE02"/>
              </a:solidFill>
            </a:endParaRPr>
          </a:p>
        </p:txBody>
      </p:sp>
      <p:sp>
        <p:nvSpPr>
          <p:cNvPr id="13" name="Flecha: pentágono 12">
            <a:extLst>
              <a:ext uri="{FF2B5EF4-FFF2-40B4-BE49-F238E27FC236}">
                <a16:creationId xmlns:a16="http://schemas.microsoft.com/office/drawing/2014/main" xmlns="" id="{D9D81F52-31FE-4EC2-BE20-D89611CFE0A6}"/>
              </a:ext>
            </a:extLst>
          </p:cNvPr>
          <p:cNvSpPr/>
          <p:nvPr/>
        </p:nvSpPr>
        <p:spPr>
          <a:xfrm>
            <a:off x="339702" y="2389863"/>
            <a:ext cx="2036970" cy="671773"/>
          </a:xfrm>
          <a:prstGeom prst="homePlat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Tópico Generador</a:t>
            </a:r>
          </a:p>
        </p:txBody>
      </p:sp>
      <p:sp>
        <p:nvSpPr>
          <p:cNvPr id="14" name="CuadroTexto 13">
            <a:extLst>
              <a:ext uri="{FF2B5EF4-FFF2-40B4-BE49-F238E27FC236}">
                <a16:creationId xmlns:a16="http://schemas.microsoft.com/office/drawing/2014/main" xmlns="" id="{D0CB30A3-B8B3-4096-B1DC-1C3F376A92E4}"/>
              </a:ext>
            </a:extLst>
          </p:cNvPr>
          <p:cNvSpPr txBox="1"/>
          <p:nvPr/>
        </p:nvSpPr>
        <p:spPr>
          <a:xfrm>
            <a:off x="146446" y="3465753"/>
            <a:ext cx="2519679" cy="1384995"/>
          </a:xfrm>
          <a:prstGeom prst="rect">
            <a:avLst/>
          </a:prstGeom>
          <a:solidFill>
            <a:srgbClr val="DAF5B9"/>
          </a:solidFill>
        </p:spPr>
        <p:txBody>
          <a:bodyPr wrap="square" rtlCol="0">
            <a:spAutoFit/>
          </a:bodyPr>
          <a:lstStyle/>
          <a:p>
            <a:pPr algn="just"/>
            <a:r>
              <a:rPr lang="es-CO" sz="1400" b="1" i="1" dirty="0">
                <a:solidFill>
                  <a:srgbClr val="3F601A"/>
                </a:solidFill>
              </a:rPr>
              <a:t>Responden a la pregunta</a:t>
            </a:r>
            <a:r>
              <a:rPr lang="es-CO" sz="1400" i="1" dirty="0">
                <a:solidFill>
                  <a:srgbClr val="3F601A"/>
                </a:solidFill>
              </a:rPr>
              <a:t>: Que vale la pena que desde mi disciplina, que los estudiantes comprendan, del </a:t>
            </a:r>
            <a:r>
              <a:rPr lang="es-CO" sz="1400" i="1" dirty="0" err="1">
                <a:solidFill>
                  <a:srgbClr val="3F601A"/>
                </a:solidFill>
              </a:rPr>
              <a:t>covid</a:t>
            </a:r>
            <a:r>
              <a:rPr lang="es-CO" sz="1400" i="1" dirty="0">
                <a:solidFill>
                  <a:srgbClr val="3F601A"/>
                </a:solidFill>
              </a:rPr>
              <a:t> 19 en el contexto planteado?</a:t>
            </a:r>
            <a:endParaRPr lang="es-CO" sz="1400" dirty="0"/>
          </a:p>
        </p:txBody>
      </p:sp>
      <p:sp>
        <p:nvSpPr>
          <p:cNvPr id="15" name="Flecha: pentágono 14">
            <a:extLst>
              <a:ext uri="{FF2B5EF4-FFF2-40B4-BE49-F238E27FC236}">
                <a16:creationId xmlns:a16="http://schemas.microsoft.com/office/drawing/2014/main" xmlns="" id="{D4743F72-E4E0-4B90-8957-FB405E71C71C}"/>
              </a:ext>
            </a:extLst>
          </p:cNvPr>
          <p:cNvSpPr/>
          <p:nvPr/>
        </p:nvSpPr>
        <p:spPr>
          <a:xfrm>
            <a:off x="111153" y="6099819"/>
            <a:ext cx="2036970" cy="671773"/>
          </a:xfrm>
          <a:prstGeom prst="homePlat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Metas de Comprensión</a:t>
            </a:r>
          </a:p>
        </p:txBody>
      </p:sp>
      <p:cxnSp>
        <p:nvCxnSpPr>
          <p:cNvPr id="16" name="Conector recto de flecha 15">
            <a:extLst>
              <a:ext uri="{FF2B5EF4-FFF2-40B4-BE49-F238E27FC236}">
                <a16:creationId xmlns:a16="http://schemas.microsoft.com/office/drawing/2014/main" xmlns="" id="{F25227B3-4CA8-468B-9394-2D0D1E9EF5A8}"/>
              </a:ext>
            </a:extLst>
          </p:cNvPr>
          <p:cNvCxnSpPr>
            <a:cxnSpLocks/>
          </p:cNvCxnSpPr>
          <p:nvPr/>
        </p:nvCxnSpPr>
        <p:spPr>
          <a:xfrm flipV="1">
            <a:off x="-394362" y="3061635"/>
            <a:ext cx="0" cy="404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xmlns="" id="{CA551122-A21E-4C99-A9A9-2967176E536B}"/>
              </a:ext>
            </a:extLst>
          </p:cNvPr>
          <p:cNvCxnSpPr>
            <a:cxnSpLocks/>
          </p:cNvCxnSpPr>
          <p:nvPr/>
        </p:nvCxnSpPr>
        <p:spPr>
          <a:xfrm>
            <a:off x="-394362" y="4850746"/>
            <a:ext cx="0" cy="1169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xmlns="" id="{8D7615D5-22FE-463D-B552-2C0F085D6ECB}"/>
              </a:ext>
            </a:extLst>
          </p:cNvPr>
          <p:cNvSpPr txBox="1"/>
          <p:nvPr/>
        </p:nvSpPr>
        <p:spPr>
          <a:xfrm>
            <a:off x="2376673" y="6020208"/>
            <a:ext cx="9615459" cy="830997"/>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Las metas de comprensión hace relación con las COMPETENCIAS que queremos desarrollar en nuestros estudiantes, desde el TOPICO GENERADOR , nuestro caso: Pensamiento crítico y/o Comunicarse y/o Vivir, Convivir y Sobrevivir….como las relacionamos con el ejemplo anterior?</a:t>
            </a:r>
          </a:p>
        </p:txBody>
      </p:sp>
      <p:sp>
        <p:nvSpPr>
          <p:cNvPr id="17" name="CuadroTexto 16">
            <a:extLst>
              <a:ext uri="{FF2B5EF4-FFF2-40B4-BE49-F238E27FC236}">
                <a16:creationId xmlns:a16="http://schemas.microsoft.com/office/drawing/2014/main" xmlns="" id="{128BD21E-42B2-4704-B3A8-D50B058EFFD1}"/>
              </a:ext>
            </a:extLst>
          </p:cNvPr>
          <p:cNvSpPr txBox="1"/>
          <p:nvPr/>
        </p:nvSpPr>
        <p:spPr>
          <a:xfrm>
            <a:off x="3131848" y="2252618"/>
            <a:ext cx="8818091" cy="2169825"/>
          </a:xfrm>
          <a:prstGeom prst="rect">
            <a:avLst/>
          </a:prstGeom>
          <a:solidFill>
            <a:srgbClr val="FFFFC9"/>
          </a:solidFill>
        </p:spPr>
        <p:txBody>
          <a:bodyPr wrap="square" rtlCol="0">
            <a:spAutoFit/>
          </a:bodyPr>
          <a:lstStyle/>
          <a:p>
            <a:pPr algn="just"/>
            <a:r>
              <a:rPr lang="es-CO" sz="1500" b="1" i="1" u="sng" dirty="0">
                <a:solidFill>
                  <a:srgbClr val="B1BE02"/>
                </a:solidFill>
              </a:rPr>
              <a:t>Ejemplo 3. </a:t>
            </a:r>
            <a:r>
              <a:rPr lang="es-CO" sz="1500" b="1" i="1" dirty="0">
                <a:solidFill>
                  <a:srgbClr val="B1BE02"/>
                </a:solidFill>
              </a:rPr>
              <a:t>Campo Humanidades, EDUCACION FISICA y ARTES: Ética del cuidado…FORTALECIENDO MI SISTEMA RESPIRATORIO CON EJERCICIO FISICO…PROTEGIENDO MI SALUD MENTAL….MI SISTEMA INMUNOLOGICO Y EL EJERCICIO FISICO…EJERCICIO DE MANTENIMIENTO…DE FORTALECIMIENTO…EN ESPACIOS CERRADOS…IMPORTANCIA DE LAS RUTINAS….COVID 19 Y GRIPA ESPAÑOLA…INFLUENCIA EN LA PINTURA, EN LA MUSICA EN LA DANZA Y OTRAS EXPRESIONES. LAS FORMAS DE HACER MUSICA Y ARTE EN TIEMPOS DE AISLAMIENTO.. CON EL ARTE QUIERO EXPRESAR…CUIDADO..SENTIMIENTOS…CUALES, PORQUE Y COMO? COVID 19 Y GRIPA ESPAÑOLA, PAPEL DEL ARTE EN LAS DOS PANDEMIAS, PORQUE?</a:t>
            </a:r>
          </a:p>
        </p:txBody>
      </p:sp>
      <p:sp>
        <p:nvSpPr>
          <p:cNvPr id="20" name="Título 1">
            <a:extLst>
              <a:ext uri="{FF2B5EF4-FFF2-40B4-BE49-F238E27FC236}">
                <a16:creationId xmlns:a16="http://schemas.microsoft.com/office/drawing/2014/main" xmlns="" id="{84C68CF5-59E2-4D29-B762-191B04316C98}"/>
              </a:ext>
            </a:extLst>
          </p:cNvPr>
          <p:cNvSpPr txBox="1">
            <a:spLocks/>
          </p:cNvSpPr>
          <p:nvPr/>
        </p:nvSpPr>
        <p:spPr>
          <a:xfrm>
            <a:off x="9978725" y="-42203"/>
            <a:ext cx="2073508" cy="46423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r>
              <a:rPr lang="es-CO" sz="1000" b="1" dirty="0">
                <a:solidFill>
                  <a:srgbClr val="293F11"/>
                </a:solidFill>
              </a:rPr>
              <a:t>Colegio Carlos Alban Holguín</a:t>
            </a:r>
            <a:br>
              <a:rPr lang="es-CO" sz="1000" b="1" dirty="0">
                <a:solidFill>
                  <a:srgbClr val="293F11"/>
                </a:solidFill>
              </a:rPr>
            </a:br>
            <a:r>
              <a:rPr lang="es-CO" sz="1000" b="1" dirty="0">
                <a:solidFill>
                  <a:srgbClr val="293F11"/>
                </a:solidFill>
              </a:rPr>
              <a:t>Secundaria- JM</a:t>
            </a:r>
          </a:p>
        </p:txBody>
      </p:sp>
    </p:spTree>
    <p:extLst>
      <p:ext uri="{BB962C8B-B14F-4D97-AF65-F5344CB8AC3E}">
        <p14:creationId xmlns:p14="http://schemas.microsoft.com/office/powerpoint/2010/main" val="1616565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31520" y="208789"/>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1087902" y="293354"/>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558279" y="306513"/>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731521" y="837796"/>
            <a:ext cx="8415131" cy="461665"/>
          </a:xfrm>
          <a:prstGeom prst="rect">
            <a:avLst/>
          </a:prstGeom>
          <a:noFill/>
        </p:spPr>
        <p:txBody>
          <a:bodyPr wrap="square" rtlCol="0">
            <a:spAutoFit/>
          </a:bodyPr>
          <a:lstStyle/>
          <a:p>
            <a:r>
              <a:rPr lang="es-CO" sz="2400" i="1" dirty="0">
                <a:solidFill>
                  <a:srgbClr val="3F601A"/>
                </a:solidFill>
              </a:rPr>
              <a:t>Marco conceptual de la EPC?</a:t>
            </a:r>
          </a:p>
        </p:txBody>
      </p:sp>
      <p:sp>
        <p:nvSpPr>
          <p:cNvPr id="35" name="CuadroTexto 34">
            <a:extLst>
              <a:ext uri="{FF2B5EF4-FFF2-40B4-BE49-F238E27FC236}">
                <a16:creationId xmlns:a16="http://schemas.microsoft.com/office/drawing/2014/main" xmlns="" id="{A603C442-47C6-425A-B0A3-E95CC7955692}"/>
              </a:ext>
            </a:extLst>
          </p:cNvPr>
          <p:cNvSpPr txBox="1"/>
          <p:nvPr/>
        </p:nvSpPr>
        <p:spPr>
          <a:xfrm>
            <a:off x="4927984" y="1325398"/>
            <a:ext cx="7064147" cy="830997"/>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Un contexto afectado por una pandemia, en situación de aislamiento social limitado al contacto físico con su familia y a través de medios digitales no en todos los casos con sus amigos, compañeros y comunidad en general. </a:t>
            </a:r>
          </a:p>
        </p:txBody>
      </p:sp>
      <p:sp>
        <p:nvSpPr>
          <p:cNvPr id="22" name="CuadroTexto 21">
            <a:extLst>
              <a:ext uri="{FF2B5EF4-FFF2-40B4-BE49-F238E27FC236}">
                <a16:creationId xmlns:a16="http://schemas.microsoft.com/office/drawing/2014/main" xmlns="" id="{9CE78E7C-5F8D-4868-9712-EA2485CA6CCC}"/>
              </a:ext>
            </a:extLst>
          </p:cNvPr>
          <p:cNvSpPr txBox="1"/>
          <p:nvPr/>
        </p:nvSpPr>
        <p:spPr>
          <a:xfrm>
            <a:off x="2800382" y="1539116"/>
            <a:ext cx="1510750" cy="369332"/>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p:spPr>
        <p:txBody>
          <a:bodyPr wrap="square" rtlCol="0">
            <a:spAutoFit/>
          </a:bodyPr>
          <a:lstStyle/>
          <a:p>
            <a:pPr algn="ctr"/>
            <a:r>
              <a:rPr lang="es-CO" b="1" i="1" dirty="0" err="1">
                <a:solidFill>
                  <a:schemeClr val="accent4">
                    <a:lumMod val="50000"/>
                  </a:schemeClr>
                </a:solidFill>
              </a:rPr>
              <a:t>Covid</a:t>
            </a:r>
            <a:r>
              <a:rPr lang="es-CO" b="1" i="1" dirty="0">
                <a:solidFill>
                  <a:schemeClr val="accent4">
                    <a:lumMod val="50000"/>
                  </a:schemeClr>
                </a:solidFill>
              </a:rPr>
              <a:t> 19 </a:t>
            </a:r>
          </a:p>
        </p:txBody>
      </p:sp>
      <p:sp>
        <p:nvSpPr>
          <p:cNvPr id="4" name="Flecha: pentágono 3">
            <a:extLst>
              <a:ext uri="{FF2B5EF4-FFF2-40B4-BE49-F238E27FC236}">
                <a16:creationId xmlns:a16="http://schemas.microsoft.com/office/drawing/2014/main" xmlns="" id="{5172439D-6B37-42D7-AD10-5226FBC0C16D}"/>
              </a:ext>
            </a:extLst>
          </p:cNvPr>
          <p:cNvSpPr/>
          <p:nvPr/>
        </p:nvSpPr>
        <p:spPr>
          <a:xfrm>
            <a:off x="609938" y="1406268"/>
            <a:ext cx="2036970" cy="642623"/>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t>Hilo conductor</a:t>
            </a:r>
          </a:p>
        </p:txBody>
      </p:sp>
      <p:cxnSp>
        <p:nvCxnSpPr>
          <p:cNvPr id="11" name="Conector recto de flecha 10">
            <a:extLst>
              <a:ext uri="{FF2B5EF4-FFF2-40B4-BE49-F238E27FC236}">
                <a16:creationId xmlns:a16="http://schemas.microsoft.com/office/drawing/2014/main" xmlns="" id="{E01352E2-3661-41A2-B37F-173640574F3C}"/>
              </a:ext>
            </a:extLst>
          </p:cNvPr>
          <p:cNvCxnSpPr>
            <a:cxnSpLocks/>
          </p:cNvCxnSpPr>
          <p:nvPr/>
        </p:nvCxnSpPr>
        <p:spPr>
          <a:xfrm>
            <a:off x="4383516" y="1708085"/>
            <a:ext cx="457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CuadroTexto 37">
            <a:extLst>
              <a:ext uri="{FF2B5EF4-FFF2-40B4-BE49-F238E27FC236}">
                <a16:creationId xmlns:a16="http://schemas.microsoft.com/office/drawing/2014/main" xmlns="" id="{85127655-9B3E-44F0-8F00-6F61FE3AA821}"/>
              </a:ext>
            </a:extLst>
          </p:cNvPr>
          <p:cNvSpPr txBox="1"/>
          <p:nvPr/>
        </p:nvSpPr>
        <p:spPr>
          <a:xfrm>
            <a:off x="3174041" y="4576240"/>
            <a:ext cx="8818091" cy="1323439"/>
          </a:xfrm>
          <a:prstGeom prst="rect">
            <a:avLst/>
          </a:prstGeom>
          <a:solidFill>
            <a:srgbClr val="FFD5D5"/>
          </a:solidFill>
        </p:spPr>
        <p:txBody>
          <a:bodyPr wrap="square" rtlCol="0">
            <a:spAutoFit/>
          </a:bodyPr>
          <a:lstStyle/>
          <a:p>
            <a:pPr algn="just"/>
            <a:r>
              <a:rPr lang="es-CO" sz="1600" b="1" i="1" u="sng" dirty="0">
                <a:solidFill>
                  <a:srgbClr val="A20000"/>
                </a:solidFill>
              </a:rPr>
              <a:t>Ejemplo 4. </a:t>
            </a:r>
            <a:r>
              <a:rPr lang="es-CO" sz="1600" b="1" i="1" dirty="0">
                <a:solidFill>
                  <a:srgbClr val="A20000"/>
                </a:solidFill>
              </a:rPr>
              <a:t>Campo Práctico:  </a:t>
            </a:r>
            <a:r>
              <a:rPr lang="es-CO" sz="1600" b="1" i="1" dirty="0">
                <a:solidFill>
                  <a:srgbClr val="3F601A"/>
                </a:solidFill>
              </a:rPr>
              <a:t>COVID 19 y EMPREDIMIENTO…</a:t>
            </a:r>
            <a:r>
              <a:rPr lang="es-CO" sz="1600" i="1" dirty="0">
                <a:solidFill>
                  <a:srgbClr val="3F601A"/>
                </a:solidFill>
              </a:rPr>
              <a:t>afectaciones y oportunidades</a:t>
            </a:r>
            <a:r>
              <a:rPr lang="es-CO" sz="1600" b="1" i="1" dirty="0">
                <a:solidFill>
                  <a:srgbClr val="3F601A"/>
                </a:solidFill>
              </a:rPr>
              <a:t>…NEGOCIOS que nacen y NEGOCIOS que mueren desde el COVID 19, LA TECNOLOGIA y EL COVID 19, nuevas tecnologías……tecnologías de comunicación….tecnologías de prevención, diagnóstico, tratamiento…tecnologías de apoyo.  …LA INFORMATICA Y EL COVID…Usos…PROYECCION…NECESIDADES</a:t>
            </a:r>
            <a:endParaRPr lang="es-CO" sz="1600" b="1" i="1" dirty="0">
              <a:solidFill>
                <a:srgbClr val="B1BE02"/>
              </a:solidFill>
            </a:endParaRPr>
          </a:p>
        </p:txBody>
      </p:sp>
      <p:sp>
        <p:nvSpPr>
          <p:cNvPr id="13" name="Flecha: pentágono 12">
            <a:extLst>
              <a:ext uri="{FF2B5EF4-FFF2-40B4-BE49-F238E27FC236}">
                <a16:creationId xmlns:a16="http://schemas.microsoft.com/office/drawing/2014/main" xmlns="" id="{D9D81F52-31FE-4EC2-BE20-D89611CFE0A6}"/>
              </a:ext>
            </a:extLst>
          </p:cNvPr>
          <p:cNvSpPr/>
          <p:nvPr/>
        </p:nvSpPr>
        <p:spPr>
          <a:xfrm>
            <a:off x="339702" y="2389863"/>
            <a:ext cx="2036970" cy="671773"/>
          </a:xfrm>
          <a:prstGeom prst="homePlat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Tópico Generador</a:t>
            </a:r>
          </a:p>
        </p:txBody>
      </p:sp>
      <p:sp>
        <p:nvSpPr>
          <p:cNvPr id="14" name="CuadroTexto 13">
            <a:extLst>
              <a:ext uri="{FF2B5EF4-FFF2-40B4-BE49-F238E27FC236}">
                <a16:creationId xmlns:a16="http://schemas.microsoft.com/office/drawing/2014/main" xmlns="" id="{D0CB30A3-B8B3-4096-B1DC-1C3F376A92E4}"/>
              </a:ext>
            </a:extLst>
          </p:cNvPr>
          <p:cNvSpPr txBox="1"/>
          <p:nvPr/>
        </p:nvSpPr>
        <p:spPr>
          <a:xfrm>
            <a:off x="146446" y="3465753"/>
            <a:ext cx="2519679" cy="1384995"/>
          </a:xfrm>
          <a:prstGeom prst="rect">
            <a:avLst/>
          </a:prstGeom>
          <a:solidFill>
            <a:srgbClr val="DAF5B9"/>
          </a:solidFill>
        </p:spPr>
        <p:txBody>
          <a:bodyPr wrap="square" rtlCol="0">
            <a:spAutoFit/>
          </a:bodyPr>
          <a:lstStyle/>
          <a:p>
            <a:pPr algn="just"/>
            <a:r>
              <a:rPr lang="es-CO" sz="1400" b="1" i="1" dirty="0">
                <a:solidFill>
                  <a:srgbClr val="3F601A"/>
                </a:solidFill>
              </a:rPr>
              <a:t>Responden a la pregunta</a:t>
            </a:r>
            <a:r>
              <a:rPr lang="es-CO" sz="1400" i="1" dirty="0">
                <a:solidFill>
                  <a:srgbClr val="3F601A"/>
                </a:solidFill>
              </a:rPr>
              <a:t>: Que vale la pena que desde mi disciplina, que los estudiantes comprendan, del </a:t>
            </a:r>
            <a:r>
              <a:rPr lang="es-CO" sz="1400" i="1" dirty="0" err="1">
                <a:solidFill>
                  <a:srgbClr val="3F601A"/>
                </a:solidFill>
              </a:rPr>
              <a:t>covid</a:t>
            </a:r>
            <a:r>
              <a:rPr lang="es-CO" sz="1400" i="1" dirty="0">
                <a:solidFill>
                  <a:srgbClr val="3F601A"/>
                </a:solidFill>
              </a:rPr>
              <a:t> 19 en el contexto planteado?</a:t>
            </a:r>
            <a:endParaRPr lang="es-CO" sz="1400" dirty="0"/>
          </a:p>
        </p:txBody>
      </p:sp>
      <p:sp>
        <p:nvSpPr>
          <p:cNvPr id="15" name="Flecha: pentágono 14">
            <a:extLst>
              <a:ext uri="{FF2B5EF4-FFF2-40B4-BE49-F238E27FC236}">
                <a16:creationId xmlns:a16="http://schemas.microsoft.com/office/drawing/2014/main" xmlns="" id="{D4743F72-E4E0-4B90-8957-FB405E71C71C}"/>
              </a:ext>
            </a:extLst>
          </p:cNvPr>
          <p:cNvSpPr/>
          <p:nvPr/>
        </p:nvSpPr>
        <p:spPr>
          <a:xfrm>
            <a:off x="111153" y="6099819"/>
            <a:ext cx="2036970" cy="671773"/>
          </a:xfrm>
          <a:prstGeom prst="homePlat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Metas de Comprensión</a:t>
            </a:r>
          </a:p>
        </p:txBody>
      </p:sp>
      <p:cxnSp>
        <p:nvCxnSpPr>
          <p:cNvPr id="16" name="Conector recto de flecha 15">
            <a:extLst>
              <a:ext uri="{FF2B5EF4-FFF2-40B4-BE49-F238E27FC236}">
                <a16:creationId xmlns:a16="http://schemas.microsoft.com/office/drawing/2014/main" xmlns="" id="{F25227B3-4CA8-468B-9394-2D0D1E9EF5A8}"/>
              </a:ext>
            </a:extLst>
          </p:cNvPr>
          <p:cNvCxnSpPr>
            <a:cxnSpLocks/>
          </p:cNvCxnSpPr>
          <p:nvPr/>
        </p:nvCxnSpPr>
        <p:spPr>
          <a:xfrm flipV="1">
            <a:off x="-394362" y="3061635"/>
            <a:ext cx="0" cy="404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xmlns="" id="{CA551122-A21E-4C99-A9A9-2967176E536B}"/>
              </a:ext>
            </a:extLst>
          </p:cNvPr>
          <p:cNvCxnSpPr>
            <a:cxnSpLocks/>
          </p:cNvCxnSpPr>
          <p:nvPr/>
        </p:nvCxnSpPr>
        <p:spPr>
          <a:xfrm>
            <a:off x="-394362" y="4850746"/>
            <a:ext cx="0" cy="1169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xmlns="" id="{8D7615D5-22FE-463D-B552-2C0F085D6ECB}"/>
              </a:ext>
            </a:extLst>
          </p:cNvPr>
          <p:cNvSpPr txBox="1"/>
          <p:nvPr/>
        </p:nvSpPr>
        <p:spPr>
          <a:xfrm>
            <a:off x="2376673" y="6020208"/>
            <a:ext cx="9615459" cy="830997"/>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Las metas de comprensión hace relación con las COMPETENCIAS que queremos desarrollar en nuestros estudiantes, desde el TOPICO GENERADOR , nuestro caso: Pensamiento crítico y/o Comunicarse y/o Vivir, Convivir y Sobrevivir….como las relacionamos con el ejemplo anterior?</a:t>
            </a:r>
          </a:p>
        </p:txBody>
      </p:sp>
      <p:sp>
        <p:nvSpPr>
          <p:cNvPr id="17" name="CuadroTexto 16">
            <a:extLst>
              <a:ext uri="{FF2B5EF4-FFF2-40B4-BE49-F238E27FC236}">
                <a16:creationId xmlns:a16="http://schemas.microsoft.com/office/drawing/2014/main" xmlns="" id="{128BD21E-42B2-4704-B3A8-D50B058EFFD1}"/>
              </a:ext>
            </a:extLst>
          </p:cNvPr>
          <p:cNvSpPr txBox="1"/>
          <p:nvPr/>
        </p:nvSpPr>
        <p:spPr>
          <a:xfrm>
            <a:off x="3131848" y="2252618"/>
            <a:ext cx="8818091" cy="2169825"/>
          </a:xfrm>
          <a:prstGeom prst="rect">
            <a:avLst/>
          </a:prstGeom>
          <a:solidFill>
            <a:srgbClr val="FFFFC9"/>
          </a:solidFill>
        </p:spPr>
        <p:txBody>
          <a:bodyPr wrap="square" rtlCol="0">
            <a:spAutoFit/>
          </a:bodyPr>
          <a:lstStyle/>
          <a:p>
            <a:pPr algn="just"/>
            <a:r>
              <a:rPr lang="es-CO" sz="1500" b="1" i="1" u="sng" dirty="0">
                <a:solidFill>
                  <a:srgbClr val="B1BE02"/>
                </a:solidFill>
              </a:rPr>
              <a:t>Ejemplo 3. </a:t>
            </a:r>
            <a:r>
              <a:rPr lang="es-CO" sz="1500" b="1" i="1" dirty="0">
                <a:solidFill>
                  <a:srgbClr val="B1BE02"/>
                </a:solidFill>
              </a:rPr>
              <a:t>Campo Humanidades, EDUCACION FISICA y ARTES: Ética del cuidado…FORTALECIENDO MI SISTEMA RESPIRATORIO CON EJERCICIO FISICO…PROTEGIENDO MI SALUD MENTAL….MI SISTEMA INMUNOLOGICO Y EL EJERCICIO FISICO…EJERCICIO DE MANTENIMIENTO…DE FORTALECIMIENTO…EN ESPACIOS CERRADOS…IMPORTANCIA DE LAS RUTINAS….COVID 19 Y GRIPA ESPAÑOLA…INFLUENCIA EN LA PINTURA, EN LA MUSICA EN LA DANZA Y OTRAS EXPRESIONES. LAS FORMAS DE HACER MUSICA Y ARTE EN TIEMPOS DE AISLAMIENTO.. CON EL ARTE QUIERO EXPRESAR…CUIDADO..SENTIMIENTOS…CUALES, PORQUE Y COMO? COVID 19 Y GRIPA ESPAÑOLA, PAPEL DEL ARTE EN LAS DOS PANDEMIAS, PORQUE?</a:t>
            </a:r>
          </a:p>
        </p:txBody>
      </p:sp>
    </p:spTree>
    <p:extLst>
      <p:ext uri="{BB962C8B-B14F-4D97-AF65-F5344CB8AC3E}">
        <p14:creationId xmlns:p14="http://schemas.microsoft.com/office/powerpoint/2010/main" val="1252841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31520" y="65038"/>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970273" y="32919"/>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558279" y="254389"/>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633047" y="618475"/>
            <a:ext cx="8415131" cy="461665"/>
          </a:xfrm>
          <a:prstGeom prst="rect">
            <a:avLst/>
          </a:prstGeom>
          <a:noFill/>
        </p:spPr>
        <p:txBody>
          <a:bodyPr wrap="square" rtlCol="0">
            <a:spAutoFit/>
          </a:bodyPr>
          <a:lstStyle/>
          <a:p>
            <a:r>
              <a:rPr lang="es-CO" sz="2400" i="1" dirty="0">
                <a:solidFill>
                  <a:srgbClr val="3F601A"/>
                </a:solidFill>
              </a:rPr>
              <a:t>Marco conceptual de la EPC?</a:t>
            </a:r>
          </a:p>
        </p:txBody>
      </p:sp>
      <p:sp>
        <p:nvSpPr>
          <p:cNvPr id="13" name="Flecha: pentágono 12">
            <a:extLst>
              <a:ext uri="{FF2B5EF4-FFF2-40B4-BE49-F238E27FC236}">
                <a16:creationId xmlns:a16="http://schemas.microsoft.com/office/drawing/2014/main" xmlns="" id="{462F3C6C-E188-417A-A530-1C057D119BDA}"/>
              </a:ext>
            </a:extLst>
          </p:cNvPr>
          <p:cNvSpPr/>
          <p:nvPr/>
        </p:nvSpPr>
        <p:spPr>
          <a:xfrm>
            <a:off x="2295118" y="1520390"/>
            <a:ext cx="2036970" cy="671773"/>
          </a:xfrm>
          <a:prstGeom prst="homePlate">
            <a:avLst/>
          </a:prstGeom>
          <a:solidFill>
            <a:schemeClr val="accent1">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Metas de Comprensión</a:t>
            </a:r>
          </a:p>
        </p:txBody>
      </p:sp>
      <p:pic>
        <p:nvPicPr>
          <p:cNvPr id="3" name="Gráfico 2" descr="Garabato">
            <a:extLst>
              <a:ext uri="{FF2B5EF4-FFF2-40B4-BE49-F238E27FC236}">
                <a16:creationId xmlns:a16="http://schemas.microsoft.com/office/drawing/2014/main" xmlns="" id="{7ADDBB6B-AE3F-4D69-B3D4-57A05EE812C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74215" y="967020"/>
            <a:ext cx="1556323" cy="1556323"/>
          </a:xfrm>
          <a:prstGeom prst="rect">
            <a:avLst/>
          </a:prstGeom>
        </p:spPr>
      </p:pic>
      <p:sp>
        <p:nvSpPr>
          <p:cNvPr id="2" name="Rectángulo: esquinas redondeadas 1">
            <a:extLst>
              <a:ext uri="{FF2B5EF4-FFF2-40B4-BE49-F238E27FC236}">
                <a16:creationId xmlns:a16="http://schemas.microsoft.com/office/drawing/2014/main" xmlns="" id="{38C4114F-ED6C-4CC2-BD3C-70B727156180}"/>
              </a:ext>
            </a:extLst>
          </p:cNvPr>
          <p:cNvSpPr/>
          <p:nvPr/>
        </p:nvSpPr>
        <p:spPr>
          <a:xfrm>
            <a:off x="4596671" y="1358288"/>
            <a:ext cx="7237521" cy="1114049"/>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400" dirty="0">
                <a:solidFill>
                  <a:srgbClr val="293F11"/>
                </a:solidFill>
              </a:rPr>
              <a:t>Las metas de compresión se plantean en términos de la COMPETENCIA cuyo desarrollo se quiere promover en el estudiante (Pensar, Comunicar y Sobrevivir) teniendo en cuenta el HILO CONDUCTOR (En este caso COVID-19 y el Tópico Generador). No se deben orientar únicamente al contenido tema.</a:t>
            </a:r>
          </a:p>
        </p:txBody>
      </p:sp>
      <p:sp>
        <p:nvSpPr>
          <p:cNvPr id="7" name="Elipse 6">
            <a:extLst>
              <a:ext uri="{FF2B5EF4-FFF2-40B4-BE49-F238E27FC236}">
                <a16:creationId xmlns:a16="http://schemas.microsoft.com/office/drawing/2014/main" xmlns="" id="{09E1D7EA-8C5B-4E52-BE2B-A67AE814A853}"/>
              </a:ext>
            </a:extLst>
          </p:cNvPr>
          <p:cNvSpPr/>
          <p:nvPr/>
        </p:nvSpPr>
        <p:spPr>
          <a:xfrm>
            <a:off x="553728" y="2666190"/>
            <a:ext cx="1556323" cy="67177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293F11"/>
                </a:solidFill>
              </a:rPr>
              <a:t>Ejemplo</a:t>
            </a:r>
          </a:p>
        </p:txBody>
      </p:sp>
      <p:sp>
        <p:nvSpPr>
          <p:cNvPr id="10" name="CuadroTexto 9">
            <a:extLst>
              <a:ext uri="{FF2B5EF4-FFF2-40B4-BE49-F238E27FC236}">
                <a16:creationId xmlns:a16="http://schemas.microsoft.com/office/drawing/2014/main" xmlns="" id="{8CD7525B-D73E-4021-A0C0-20C2D2DBB50C}"/>
              </a:ext>
            </a:extLst>
          </p:cNvPr>
          <p:cNvSpPr txBox="1"/>
          <p:nvPr/>
        </p:nvSpPr>
        <p:spPr>
          <a:xfrm>
            <a:off x="2120654" y="2678965"/>
            <a:ext cx="9909671" cy="646331"/>
          </a:xfrm>
          <a:prstGeom prst="rect">
            <a:avLst/>
          </a:prstGeom>
          <a:noFill/>
        </p:spPr>
        <p:txBody>
          <a:bodyPr wrap="square" rtlCol="0">
            <a:spAutoFit/>
          </a:bodyPr>
          <a:lstStyle/>
          <a:p>
            <a:r>
              <a:rPr lang="es-CO" dirty="0"/>
              <a:t>Teniendo en cuenta el </a:t>
            </a:r>
            <a:r>
              <a:rPr lang="es-CO" b="1" i="1" dirty="0"/>
              <a:t>TOPICO GENERADOR </a:t>
            </a:r>
            <a:r>
              <a:rPr lang="es-CO" dirty="0">
                <a:solidFill>
                  <a:srgbClr val="293F11"/>
                </a:solidFill>
              </a:rPr>
              <a:t>: “</a:t>
            </a:r>
            <a:r>
              <a:rPr lang="es-CO" i="1" dirty="0">
                <a:solidFill>
                  <a:srgbClr val="293F11"/>
                </a:solidFill>
              </a:rPr>
              <a:t>COVID 19  Características en Europa: Lecciones para mi cuidado”</a:t>
            </a:r>
          </a:p>
        </p:txBody>
      </p:sp>
      <p:sp>
        <p:nvSpPr>
          <p:cNvPr id="15" name="Flecha: pentágono 14">
            <a:extLst>
              <a:ext uri="{FF2B5EF4-FFF2-40B4-BE49-F238E27FC236}">
                <a16:creationId xmlns:a16="http://schemas.microsoft.com/office/drawing/2014/main" xmlns="" id="{3FCD8289-FC06-434B-BB10-CC93EFABEB2C}"/>
              </a:ext>
            </a:extLst>
          </p:cNvPr>
          <p:cNvSpPr/>
          <p:nvPr/>
        </p:nvSpPr>
        <p:spPr>
          <a:xfrm>
            <a:off x="258148" y="4426736"/>
            <a:ext cx="2036970" cy="671773"/>
          </a:xfrm>
          <a:prstGeom prst="homePlate">
            <a:avLst/>
          </a:prstGeom>
          <a:solidFill>
            <a:schemeClr val="accent1">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Meta de Comprensión</a:t>
            </a:r>
          </a:p>
        </p:txBody>
      </p:sp>
      <p:sp>
        <p:nvSpPr>
          <p:cNvPr id="16" name="Rectángulo: esquinas redondeadas 15">
            <a:extLst>
              <a:ext uri="{FF2B5EF4-FFF2-40B4-BE49-F238E27FC236}">
                <a16:creationId xmlns:a16="http://schemas.microsoft.com/office/drawing/2014/main" xmlns="" id="{91739E14-5857-4FE8-A76B-B4417E9C5FF5}"/>
              </a:ext>
            </a:extLst>
          </p:cNvPr>
          <p:cNvSpPr/>
          <p:nvPr/>
        </p:nvSpPr>
        <p:spPr>
          <a:xfrm>
            <a:off x="2485341" y="4205597"/>
            <a:ext cx="9180292" cy="1114049"/>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400" dirty="0">
                <a:solidFill>
                  <a:srgbClr val="293F11"/>
                </a:solidFill>
              </a:rPr>
              <a:t>El estudiante estará en capacidad de </a:t>
            </a:r>
            <a:r>
              <a:rPr lang="es-CO" sz="1400" b="1" dirty="0">
                <a:solidFill>
                  <a:srgbClr val="293F11"/>
                </a:solidFill>
              </a:rPr>
              <a:t>conocer, </a:t>
            </a:r>
            <a:r>
              <a:rPr lang="es-CO" sz="1400" b="1" i="1" dirty="0">
                <a:solidFill>
                  <a:srgbClr val="293F11"/>
                </a:solidFill>
              </a:rPr>
              <a:t>analizar, explicar (como y porque</a:t>
            </a:r>
            <a:r>
              <a:rPr lang="es-CO" sz="1400" dirty="0">
                <a:solidFill>
                  <a:srgbClr val="293F11"/>
                </a:solidFill>
              </a:rPr>
              <a:t>)  se propagó </a:t>
            </a:r>
            <a:r>
              <a:rPr lang="es-CO" sz="1400" b="1" dirty="0">
                <a:solidFill>
                  <a:srgbClr val="293F11"/>
                </a:solidFill>
              </a:rPr>
              <a:t>el virus </a:t>
            </a:r>
            <a:r>
              <a:rPr lang="es-CO" sz="1400" dirty="0">
                <a:solidFill>
                  <a:srgbClr val="293F11"/>
                </a:solidFill>
              </a:rPr>
              <a:t>del COVID 19 en </a:t>
            </a:r>
            <a:r>
              <a:rPr lang="es-CO" sz="1400" b="1" dirty="0">
                <a:solidFill>
                  <a:srgbClr val="293F11"/>
                </a:solidFill>
              </a:rPr>
              <a:t>Europa,</a:t>
            </a:r>
            <a:r>
              <a:rPr lang="es-CO" sz="1400" dirty="0">
                <a:solidFill>
                  <a:srgbClr val="293F11"/>
                </a:solidFill>
              </a:rPr>
              <a:t> determinar </a:t>
            </a:r>
            <a:r>
              <a:rPr lang="es-CO" sz="1400" b="1" i="1" dirty="0">
                <a:solidFill>
                  <a:srgbClr val="293F11"/>
                </a:solidFill>
              </a:rPr>
              <a:t>las acciones de previsión y cuidado </a:t>
            </a:r>
            <a:r>
              <a:rPr lang="es-CO" sz="1400" dirty="0">
                <a:solidFill>
                  <a:srgbClr val="293F11"/>
                </a:solidFill>
              </a:rPr>
              <a:t>y </a:t>
            </a:r>
            <a:r>
              <a:rPr lang="es-CO" sz="1400" b="1" i="1" dirty="0">
                <a:solidFill>
                  <a:srgbClr val="293F11"/>
                </a:solidFill>
              </a:rPr>
              <a:t>presentar una propuesta  </a:t>
            </a:r>
            <a:r>
              <a:rPr lang="es-CO" sz="1400" dirty="0">
                <a:solidFill>
                  <a:srgbClr val="293F11"/>
                </a:solidFill>
              </a:rPr>
              <a:t>para la protección de si mismo a partir de su vivencia.</a:t>
            </a:r>
          </a:p>
        </p:txBody>
      </p:sp>
      <p:sp>
        <p:nvSpPr>
          <p:cNvPr id="11" name="Rectángulo: esquinas redondeadas 10">
            <a:extLst>
              <a:ext uri="{FF2B5EF4-FFF2-40B4-BE49-F238E27FC236}">
                <a16:creationId xmlns:a16="http://schemas.microsoft.com/office/drawing/2014/main" xmlns="" id="{2974AEE7-CC82-4A8A-B55D-7AABE98E7AA6}"/>
              </a:ext>
            </a:extLst>
          </p:cNvPr>
          <p:cNvSpPr/>
          <p:nvPr/>
        </p:nvSpPr>
        <p:spPr>
          <a:xfrm>
            <a:off x="2727099" y="3429236"/>
            <a:ext cx="2059130" cy="3828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i="1" dirty="0">
                <a:solidFill>
                  <a:schemeClr val="tx1"/>
                </a:solidFill>
              </a:rPr>
              <a:t>Dimensión de Contenido</a:t>
            </a:r>
          </a:p>
        </p:txBody>
      </p:sp>
      <p:cxnSp>
        <p:nvCxnSpPr>
          <p:cNvPr id="14" name="Conector: angular 13">
            <a:extLst>
              <a:ext uri="{FF2B5EF4-FFF2-40B4-BE49-F238E27FC236}">
                <a16:creationId xmlns:a16="http://schemas.microsoft.com/office/drawing/2014/main" xmlns="" id="{A9BC0EB8-B6D2-4DAF-8CB0-3774844289A3}"/>
              </a:ext>
            </a:extLst>
          </p:cNvPr>
          <p:cNvCxnSpPr>
            <a:cxnSpLocks/>
          </p:cNvCxnSpPr>
          <p:nvPr/>
        </p:nvCxnSpPr>
        <p:spPr>
          <a:xfrm>
            <a:off x="4840613" y="3574014"/>
            <a:ext cx="1255389" cy="852720"/>
          </a:xfrm>
          <a:prstGeom prst="bentConnector3">
            <a:avLst>
              <a:gd name="adj1" fmla="val 99614"/>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Conector: angular 22">
            <a:extLst>
              <a:ext uri="{FF2B5EF4-FFF2-40B4-BE49-F238E27FC236}">
                <a16:creationId xmlns:a16="http://schemas.microsoft.com/office/drawing/2014/main" xmlns="" id="{4BF2868C-0A2E-4A3D-BCC2-8FFF27753C79}"/>
              </a:ext>
            </a:extLst>
          </p:cNvPr>
          <p:cNvCxnSpPr>
            <a:cxnSpLocks/>
          </p:cNvCxnSpPr>
          <p:nvPr/>
        </p:nvCxnSpPr>
        <p:spPr>
          <a:xfrm>
            <a:off x="6096000" y="3582488"/>
            <a:ext cx="4803648" cy="750971"/>
          </a:xfrm>
          <a:prstGeom prst="bentConnector3">
            <a:avLst>
              <a:gd name="adj1" fmla="val 99658"/>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Conector: angular 30">
            <a:extLst>
              <a:ext uri="{FF2B5EF4-FFF2-40B4-BE49-F238E27FC236}">
                <a16:creationId xmlns:a16="http://schemas.microsoft.com/office/drawing/2014/main" xmlns="" id="{FEA0BE14-611D-46D0-A73F-76BA02946557}"/>
              </a:ext>
            </a:extLst>
          </p:cNvPr>
          <p:cNvCxnSpPr>
            <a:cxnSpLocks/>
          </p:cNvCxnSpPr>
          <p:nvPr/>
        </p:nvCxnSpPr>
        <p:spPr>
          <a:xfrm rot="16200000" flipH="1">
            <a:off x="3550961" y="4247965"/>
            <a:ext cx="831610" cy="167759"/>
          </a:xfrm>
          <a:prstGeom prst="bentConnector3">
            <a:avLst>
              <a:gd name="adj1" fmla="val 50000"/>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7" name="Rectángulo 36">
            <a:extLst>
              <a:ext uri="{FF2B5EF4-FFF2-40B4-BE49-F238E27FC236}">
                <a16:creationId xmlns:a16="http://schemas.microsoft.com/office/drawing/2014/main" xmlns="" id="{D1828C39-A861-4A7D-AAB5-F82F2C9B23B3}"/>
              </a:ext>
            </a:extLst>
          </p:cNvPr>
          <p:cNvSpPr/>
          <p:nvPr/>
        </p:nvSpPr>
        <p:spPr>
          <a:xfrm>
            <a:off x="6480313" y="4429752"/>
            <a:ext cx="3008244" cy="257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8" name="Rectángulo: esquinas redondeadas 37">
            <a:extLst>
              <a:ext uri="{FF2B5EF4-FFF2-40B4-BE49-F238E27FC236}">
                <a16:creationId xmlns:a16="http://schemas.microsoft.com/office/drawing/2014/main" xmlns="" id="{DC24B1BA-3E55-4F1B-850C-7BD6D40A46C0}"/>
              </a:ext>
            </a:extLst>
          </p:cNvPr>
          <p:cNvSpPr/>
          <p:nvPr/>
        </p:nvSpPr>
        <p:spPr>
          <a:xfrm>
            <a:off x="6954870" y="3640153"/>
            <a:ext cx="2059130" cy="382860"/>
          </a:xfrm>
          <a:prstGeom prst="roundRect">
            <a:avLst/>
          </a:prstGeom>
          <a:solidFill>
            <a:srgbClr val="DAF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i="1" dirty="0">
                <a:solidFill>
                  <a:schemeClr val="tx1"/>
                </a:solidFill>
              </a:rPr>
              <a:t>Dimensión de Método y Propósito</a:t>
            </a:r>
          </a:p>
        </p:txBody>
      </p:sp>
      <p:cxnSp>
        <p:nvCxnSpPr>
          <p:cNvPr id="39" name="Conector recto de flecha 38">
            <a:extLst>
              <a:ext uri="{FF2B5EF4-FFF2-40B4-BE49-F238E27FC236}">
                <a16:creationId xmlns:a16="http://schemas.microsoft.com/office/drawing/2014/main" xmlns="" id="{7EF146B8-A7E6-483B-863F-0835D708ED3F}"/>
              </a:ext>
            </a:extLst>
          </p:cNvPr>
          <p:cNvCxnSpPr>
            <a:cxnSpLocks/>
          </p:cNvCxnSpPr>
          <p:nvPr/>
        </p:nvCxnSpPr>
        <p:spPr>
          <a:xfrm>
            <a:off x="7914751" y="4071160"/>
            <a:ext cx="0" cy="355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a:extLst>
              <a:ext uri="{FF2B5EF4-FFF2-40B4-BE49-F238E27FC236}">
                <a16:creationId xmlns:a16="http://schemas.microsoft.com/office/drawing/2014/main" xmlns="" id="{55D7242B-D8C9-497F-BAF4-B2ED3A29BD0C}"/>
              </a:ext>
            </a:extLst>
          </p:cNvPr>
          <p:cNvCxnSpPr>
            <a:cxnSpLocks/>
          </p:cNvCxnSpPr>
          <p:nvPr/>
        </p:nvCxnSpPr>
        <p:spPr>
          <a:xfrm>
            <a:off x="7245516" y="4023015"/>
            <a:ext cx="0" cy="664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xmlns="" id="{BF601BFA-6A00-4F6D-9323-A2403570B94E}"/>
              </a:ext>
            </a:extLst>
          </p:cNvPr>
          <p:cNvCxnSpPr>
            <a:cxnSpLocks/>
          </p:cNvCxnSpPr>
          <p:nvPr/>
        </p:nvCxnSpPr>
        <p:spPr>
          <a:xfrm flipV="1">
            <a:off x="10182196" y="4901104"/>
            <a:ext cx="0" cy="625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ángulo: esquinas redondeadas 45">
            <a:extLst>
              <a:ext uri="{FF2B5EF4-FFF2-40B4-BE49-F238E27FC236}">
                <a16:creationId xmlns:a16="http://schemas.microsoft.com/office/drawing/2014/main" xmlns="" id="{1EC8DF11-C7AD-4F61-8B56-DFFB096B5D9E}"/>
              </a:ext>
            </a:extLst>
          </p:cNvPr>
          <p:cNvSpPr/>
          <p:nvPr/>
        </p:nvSpPr>
        <p:spPr>
          <a:xfrm>
            <a:off x="9014000" y="5571050"/>
            <a:ext cx="2059130" cy="38286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i="1" dirty="0">
                <a:solidFill>
                  <a:schemeClr val="tx1"/>
                </a:solidFill>
              </a:rPr>
              <a:t>Dimensión de Formas de Comunicación</a:t>
            </a:r>
          </a:p>
        </p:txBody>
      </p:sp>
      <p:sp>
        <p:nvSpPr>
          <p:cNvPr id="47" name="Rectángulo 46">
            <a:extLst>
              <a:ext uri="{FF2B5EF4-FFF2-40B4-BE49-F238E27FC236}">
                <a16:creationId xmlns:a16="http://schemas.microsoft.com/office/drawing/2014/main" xmlns="" id="{5F19FD5E-B42B-40EA-B13E-46646DBCE878}"/>
              </a:ext>
            </a:extLst>
          </p:cNvPr>
          <p:cNvSpPr/>
          <p:nvPr/>
        </p:nvSpPr>
        <p:spPr>
          <a:xfrm>
            <a:off x="5448191" y="4646122"/>
            <a:ext cx="3152470" cy="223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8" name="Título 1">
            <a:extLst>
              <a:ext uri="{FF2B5EF4-FFF2-40B4-BE49-F238E27FC236}">
                <a16:creationId xmlns:a16="http://schemas.microsoft.com/office/drawing/2014/main" xmlns="" id="{232DE4BA-7A8E-46F2-98FE-9241CD97D88D}"/>
              </a:ext>
            </a:extLst>
          </p:cNvPr>
          <p:cNvSpPr txBox="1">
            <a:spLocks/>
          </p:cNvSpPr>
          <p:nvPr/>
        </p:nvSpPr>
        <p:spPr>
          <a:xfrm>
            <a:off x="9978725" y="-42203"/>
            <a:ext cx="2073508" cy="46423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r>
              <a:rPr lang="es-CO" sz="1000" b="1" dirty="0">
                <a:solidFill>
                  <a:srgbClr val="293F11"/>
                </a:solidFill>
              </a:rPr>
              <a:t>Colegio Carlos Alban Holguín</a:t>
            </a:r>
            <a:br>
              <a:rPr lang="es-CO" sz="1000" b="1" dirty="0">
                <a:solidFill>
                  <a:srgbClr val="293F11"/>
                </a:solidFill>
              </a:rPr>
            </a:br>
            <a:r>
              <a:rPr lang="es-CO" sz="1000" b="1" dirty="0">
                <a:solidFill>
                  <a:srgbClr val="293F11"/>
                </a:solidFill>
              </a:rPr>
              <a:t>Secundaria- JM</a:t>
            </a:r>
          </a:p>
        </p:txBody>
      </p:sp>
      <p:sp>
        <p:nvSpPr>
          <p:cNvPr id="56" name="CuadroTexto 55">
            <a:extLst>
              <a:ext uri="{FF2B5EF4-FFF2-40B4-BE49-F238E27FC236}">
                <a16:creationId xmlns:a16="http://schemas.microsoft.com/office/drawing/2014/main" xmlns="" id="{6414CBB2-6138-4A0E-89E0-3D948FFF2962}"/>
              </a:ext>
            </a:extLst>
          </p:cNvPr>
          <p:cNvSpPr txBox="1"/>
          <p:nvPr/>
        </p:nvSpPr>
        <p:spPr>
          <a:xfrm>
            <a:off x="986354" y="5357075"/>
            <a:ext cx="1018485" cy="369332"/>
          </a:xfrm>
          <a:prstGeom prst="rect">
            <a:avLst/>
          </a:prstGeom>
          <a:solidFill>
            <a:schemeClr val="tx2">
              <a:lumMod val="50000"/>
              <a:lumOff val="50000"/>
            </a:schemeClr>
          </a:solidFill>
        </p:spPr>
        <p:txBody>
          <a:bodyPr wrap="square" rtlCol="0">
            <a:spAutoFit/>
          </a:bodyPr>
          <a:lstStyle/>
          <a:p>
            <a:r>
              <a:rPr lang="es-CO" dirty="0"/>
              <a:t>Pensar</a:t>
            </a:r>
          </a:p>
        </p:txBody>
      </p:sp>
      <p:sp>
        <p:nvSpPr>
          <p:cNvPr id="57" name="Rectángulo: esquinas redondeadas 56">
            <a:extLst>
              <a:ext uri="{FF2B5EF4-FFF2-40B4-BE49-F238E27FC236}">
                <a16:creationId xmlns:a16="http://schemas.microsoft.com/office/drawing/2014/main" xmlns="" id="{6D9B5BC1-C6BD-4D33-BB37-31310AF3EB19}"/>
              </a:ext>
            </a:extLst>
          </p:cNvPr>
          <p:cNvSpPr/>
          <p:nvPr/>
        </p:nvSpPr>
        <p:spPr>
          <a:xfrm rot="16200000">
            <a:off x="-1727905" y="5835181"/>
            <a:ext cx="1515456" cy="40011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t>Competencias</a:t>
            </a:r>
          </a:p>
        </p:txBody>
      </p:sp>
      <p:sp>
        <p:nvSpPr>
          <p:cNvPr id="58" name="CuadroTexto 57">
            <a:extLst>
              <a:ext uri="{FF2B5EF4-FFF2-40B4-BE49-F238E27FC236}">
                <a16:creationId xmlns:a16="http://schemas.microsoft.com/office/drawing/2014/main" xmlns="" id="{3700AF17-5848-467F-BEEC-5173C1E21E83}"/>
              </a:ext>
            </a:extLst>
          </p:cNvPr>
          <p:cNvSpPr txBox="1"/>
          <p:nvPr/>
        </p:nvSpPr>
        <p:spPr>
          <a:xfrm>
            <a:off x="986353" y="5917074"/>
            <a:ext cx="1509286" cy="369332"/>
          </a:xfrm>
          <a:prstGeom prst="rect">
            <a:avLst/>
          </a:prstGeom>
          <a:solidFill>
            <a:schemeClr val="tx2">
              <a:lumMod val="50000"/>
              <a:lumOff val="50000"/>
            </a:schemeClr>
          </a:solidFill>
        </p:spPr>
        <p:txBody>
          <a:bodyPr wrap="square" rtlCol="0">
            <a:spAutoFit/>
          </a:bodyPr>
          <a:lstStyle/>
          <a:p>
            <a:r>
              <a:rPr lang="es-CO" dirty="0"/>
              <a:t>Comunicar</a:t>
            </a:r>
          </a:p>
        </p:txBody>
      </p:sp>
      <p:sp>
        <p:nvSpPr>
          <p:cNvPr id="59" name="CuadroTexto 58">
            <a:extLst>
              <a:ext uri="{FF2B5EF4-FFF2-40B4-BE49-F238E27FC236}">
                <a16:creationId xmlns:a16="http://schemas.microsoft.com/office/drawing/2014/main" xmlns="" id="{8A287E39-0B07-478A-BD68-CE29E3AFC1C8}"/>
              </a:ext>
            </a:extLst>
          </p:cNvPr>
          <p:cNvSpPr txBox="1"/>
          <p:nvPr/>
        </p:nvSpPr>
        <p:spPr>
          <a:xfrm>
            <a:off x="976055" y="6408417"/>
            <a:ext cx="2906831" cy="369332"/>
          </a:xfrm>
          <a:prstGeom prst="rect">
            <a:avLst/>
          </a:prstGeom>
          <a:solidFill>
            <a:schemeClr val="tx2">
              <a:lumMod val="50000"/>
              <a:lumOff val="50000"/>
            </a:schemeClr>
          </a:solidFill>
        </p:spPr>
        <p:txBody>
          <a:bodyPr wrap="square" rtlCol="0">
            <a:spAutoFit/>
          </a:bodyPr>
          <a:lstStyle/>
          <a:p>
            <a:r>
              <a:rPr lang="es-CO" dirty="0"/>
              <a:t>Vivir, </a:t>
            </a:r>
            <a:r>
              <a:rPr lang="es-CO" dirty="0" err="1"/>
              <a:t>Convivir,Sobrevivir</a:t>
            </a:r>
            <a:endParaRPr lang="es-CO" dirty="0"/>
          </a:p>
        </p:txBody>
      </p:sp>
      <p:cxnSp>
        <p:nvCxnSpPr>
          <p:cNvPr id="61" name="Conector: angular 60">
            <a:extLst>
              <a:ext uri="{FF2B5EF4-FFF2-40B4-BE49-F238E27FC236}">
                <a16:creationId xmlns:a16="http://schemas.microsoft.com/office/drawing/2014/main" xmlns="" id="{44836A3B-7D5F-40E7-BFC9-730204281F07}"/>
              </a:ext>
            </a:extLst>
          </p:cNvPr>
          <p:cNvCxnSpPr>
            <a:cxnSpLocks/>
            <a:stCxn id="59" idx="3"/>
          </p:cNvCxnSpPr>
          <p:nvPr/>
        </p:nvCxnSpPr>
        <p:spPr>
          <a:xfrm flipV="1">
            <a:off x="3882887" y="5098507"/>
            <a:ext cx="1179445" cy="149457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ector: angular 63">
            <a:extLst>
              <a:ext uri="{FF2B5EF4-FFF2-40B4-BE49-F238E27FC236}">
                <a16:creationId xmlns:a16="http://schemas.microsoft.com/office/drawing/2014/main" xmlns="" id="{532C8857-5E27-4564-999A-358954E7A0E6}"/>
              </a:ext>
            </a:extLst>
          </p:cNvPr>
          <p:cNvCxnSpPr>
            <a:cxnSpLocks/>
          </p:cNvCxnSpPr>
          <p:nvPr/>
        </p:nvCxnSpPr>
        <p:spPr>
          <a:xfrm flipV="1">
            <a:off x="2631925" y="5775973"/>
            <a:ext cx="6297494" cy="34408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onector: angular 72">
            <a:extLst>
              <a:ext uri="{FF2B5EF4-FFF2-40B4-BE49-F238E27FC236}">
                <a16:creationId xmlns:a16="http://schemas.microsoft.com/office/drawing/2014/main" xmlns="" id="{C4F6D802-0C6B-4DEB-86D9-448EF206858D}"/>
              </a:ext>
            </a:extLst>
          </p:cNvPr>
          <p:cNvCxnSpPr>
            <a:cxnSpLocks/>
          </p:cNvCxnSpPr>
          <p:nvPr/>
        </p:nvCxnSpPr>
        <p:spPr>
          <a:xfrm flipV="1">
            <a:off x="1994568" y="3831585"/>
            <a:ext cx="4866637" cy="175064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43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31520" y="342520"/>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989428" y="337627"/>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644554" y="282374"/>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633047" y="1122061"/>
            <a:ext cx="8415131" cy="461665"/>
          </a:xfrm>
          <a:prstGeom prst="rect">
            <a:avLst/>
          </a:prstGeom>
          <a:noFill/>
        </p:spPr>
        <p:txBody>
          <a:bodyPr wrap="square" rtlCol="0">
            <a:spAutoFit/>
          </a:bodyPr>
          <a:lstStyle/>
          <a:p>
            <a:r>
              <a:rPr lang="es-CO" sz="2400" i="1" dirty="0">
                <a:solidFill>
                  <a:srgbClr val="3F601A"/>
                </a:solidFill>
              </a:rPr>
              <a:t>Marco conceptual de la EPC?</a:t>
            </a:r>
          </a:p>
        </p:txBody>
      </p:sp>
      <p:pic>
        <p:nvPicPr>
          <p:cNvPr id="3" name="Gráfico 2" descr="Garabato">
            <a:extLst>
              <a:ext uri="{FF2B5EF4-FFF2-40B4-BE49-F238E27FC236}">
                <a16:creationId xmlns:a16="http://schemas.microsoft.com/office/drawing/2014/main" xmlns="" id="{7ADDBB6B-AE3F-4D69-B3D4-57A05EE812C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89941" y="1492675"/>
            <a:ext cx="1207391" cy="1207391"/>
          </a:xfrm>
          <a:prstGeom prst="rect">
            <a:avLst/>
          </a:prstGeom>
        </p:spPr>
      </p:pic>
      <p:sp>
        <p:nvSpPr>
          <p:cNvPr id="2" name="Rectángulo: esquinas redondeadas 1">
            <a:extLst>
              <a:ext uri="{FF2B5EF4-FFF2-40B4-BE49-F238E27FC236}">
                <a16:creationId xmlns:a16="http://schemas.microsoft.com/office/drawing/2014/main" xmlns="" id="{38C4114F-ED6C-4CC2-BD3C-70B727156180}"/>
              </a:ext>
            </a:extLst>
          </p:cNvPr>
          <p:cNvSpPr/>
          <p:nvPr/>
        </p:nvSpPr>
        <p:spPr>
          <a:xfrm>
            <a:off x="4884895" y="1196774"/>
            <a:ext cx="7071497" cy="168397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400" dirty="0">
                <a:solidFill>
                  <a:srgbClr val="293F11"/>
                </a:solidFill>
              </a:rPr>
              <a:t>Hacen referencia a las acciones, actividades que al ser desarrolladas por el estudiante  facilitan la comprensión de un tópico generador, son esas acciones diseñadas por el maestro que permiten al estudiante alcanzar la Meta de Comprensión. Dan respuesta a la </a:t>
            </a:r>
            <a:r>
              <a:rPr lang="es-CO" sz="1400" dirty="0" err="1">
                <a:solidFill>
                  <a:srgbClr val="293F11"/>
                </a:solidFill>
              </a:rPr>
              <a:t>pregunta:Qué</a:t>
            </a:r>
            <a:r>
              <a:rPr lang="es-CO" sz="1400" dirty="0">
                <a:solidFill>
                  <a:srgbClr val="293F11"/>
                </a:solidFill>
              </a:rPr>
              <a:t> pueden HACER los estudiantes para alcanzar la comprensión de un Tópico generador ? Es aquí donde entran en juego los recursos preparados por el docente y arte de ser maestro, las estrategias didácticas (inteligencia emocional, inteligencias múltiples, Aprendizaje Basado en Proyectos, Preguntas Orientadoras, Visual </a:t>
            </a:r>
            <a:r>
              <a:rPr lang="es-CO" sz="1400" dirty="0" err="1">
                <a:solidFill>
                  <a:srgbClr val="293F11"/>
                </a:solidFill>
              </a:rPr>
              <a:t>Thinking</a:t>
            </a:r>
            <a:r>
              <a:rPr lang="es-CO" sz="1400" dirty="0">
                <a:solidFill>
                  <a:srgbClr val="293F11"/>
                </a:solidFill>
              </a:rPr>
              <a:t>, </a:t>
            </a:r>
            <a:r>
              <a:rPr lang="es-CO" sz="1400" dirty="0" err="1">
                <a:solidFill>
                  <a:srgbClr val="293F11"/>
                </a:solidFill>
              </a:rPr>
              <a:t>etc</a:t>
            </a:r>
            <a:r>
              <a:rPr lang="es-CO" sz="1400" dirty="0">
                <a:solidFill>
                  <a:srgbClr val="293F11"/>
                </a:solidFill>
              </a:rPr>
              <a:t>…), </a:t>
            </a:r>
          </a:p>
        </p:txBody>
      </p:sp>
      <p:sp>
        <p:nvSpPr>
          <p:cNvPr id="25" name="Flecha: pentágono 24">
            <a:extLst>
              <a:ext uri="{FF2B5EF4-FFF2-40B4-BE49-F238E27FC236}">
                <a16:creationId xmlns:a16="http://schemas.microsoft.com/office/drawing/2014/main" xmlns="" id="{21CB9F7E-1D89-4A76-BB6C-4CBE8305F1E3}"/>
              </a:ext>
            </a:extLst>
          </p:cNvPr>
          <p:cNvSpPr/>
          <p:nvPr/>
        </p:nvSpPr>
        <p:spPr>
          <a:xfrm>
            <a:off x="2260242" y="1806009"/>
            <a:ext cx="2036970" cy="671773"/>
          </a:xfrm>
          <a:prstGeom prst="homePlate">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DESEMPEÑOS</a:t>
            </a:r>
          </a:p>
        </p:txBody>
      </p:sp>
      <p:sp>
        <p:nvSpPr>
          <p:cNvPr id="26" name="Rectángulo: esquinas superiores, una redondeada y la otra cortada 25">
            <a:extLst>
              <a:ext uri="{FF2B5EF4-FFF2-40B4-BE49-F238E27FC236}">
                <a16:creationId xmlns:a16="http://schemas.microsoft.com/office/drawing/2014/main" xmlns="" id="{DB54556E-D1A6-43F6-9F63-A002324604F3}"/>
              </a:ext>
            </a:extLst>
          </p:cNvPr>
          <p:cNvSpPr/>
          <p:nvPr/>
        </p:nvSpPr>
        <p:spPr>
          <a:xfrm>
            <a:off x="293574" y="3896826"/>
            <a:ext cx="2569789" cy="2503974"/>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200" dirty="0"/>
              <a:t>Se refiere también a los  DESEMPEÑOS EXPLORATORIOS, tienen como finalidad identificar y acopiar los </a:t>
            </a:r>
            <a:r>
              <a:rPr lang="es-CO" sz="1200" b="1" dirty="0"/>
              <a:t>conocimientos</a:t>
            </a:r>
            <a:r>
              <a:rPr lang="es-CO" sz="1200" dirty="0"/>
              <a:t> previos del estudiante y la </a:t>
            </a:r>
            <a:r>
              <a:rPr lang="es-CO" sz="1200" b="1" dirty="0"/>
              <a:t>información</a:t>
            </a:r>
            <a:r>
              <a:rPr lang="es-CO" sz="1200" dirty="0"/>
              <a:t> necesaria sobre lo que el alumno quiere aprender y muy relacionado con la meta de comprensión propuesta.</a:t>
            </a:r>
          </a:p>
        </p:txBody>
      </p:sp>
      <p:sp>
        <p:nvSpPr>
          <p:cNvPr id="27" name="Rectángulo: esquinas redondeadas 26">
            <a:extLst>
              <a:ext uri="{FF2B5EF4-FFF2-40B4-BE49-F238E27FC236}">
                <a16:creationId xmlns:a16="http://schemas.microsoft.com/office/drawing/2014/main" xmlns="" id="{B4FF4600-F958-4D7D-85AF-70013014DFC5}"/>
              </a:ext>
            </a:extLst>
          </p:cNvPr>
          <p:cNvSpPr/>
          <p:nvPr/>
        </p:nvSpPr>
        <p:spPr>
          <a:xfrm>
            <a:off x="259996" y="3311910"/>
            <a:ext cx="2083650" cy="512303"/>
          </a:xfrm>
          <a:prstGeom prst="roundRect">
            <a:avLst/>
          </a:prstGeom>
          <a:solidFill>
            <a:schemeClr val="accent3">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Fase de Exploración</a:t>
            </a:r>
          </a:p>
        </p:txBody>
      </p:sp>
      <p:sp>
        <p:nvSpPr>
          <p:cNvPr id="28" name="Rectángulo: esquinas superiores, una redondeada y la otra cortada 27">
            <a:extLst>
              <a:ext uri="{FF2B5EF4-FFF2-40B4-BE49-F238E27FC236}">
                <a16:creationId xmlns:a16="http://schemas.microsoft.com/office/drawing/2014/main" xmlns="" id="{DF9161DD-EB99-4797-90F5-C978D6E206E6}"/>
              </a:ext>
            </a:extLst>
          </p:cNvPr>
          <p:cNvSpPr/>
          <p:nvPr/>
        </p:nvSpPr>
        <p:spPr>
          <a:xfrm>
            <a:off x="3129093" y="3914074"/>
            <a:ext cx="2701864" cy="2486726"/>
          </a:xfrm>
          <a:prstGeom prst="snipRoundRect">
            <a:avLst/>
          </a:prstGeom>
          <a:solidFill>
            <a:srgbClr val="DAF5B9"/>
          </a:solidFill>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200" dirty="0"/>
              <a:t>Hace referencia a los DESEMPEÑOS GUIADOS y se orientan al desarrollo de </a:t>
            </a:r>
            <a:r>
              <a:rPr lang="es-CO" sz="1200" b="1" dirty="0"/>
              <a:t>habilidades</a:t>
            </a:r>
            <a:r>
              <a:rPr lang="es-CO" sz="1200" dirty="0"/>
              <a:t> que permitan la Organización, la clasificación, el análisis, el uso de recursos, la observación, la interpretación, la verificación, la identificación de fuentes de conocimiento e información. En esta etapa es determinante el acompañamiento del docente.</a:t>
            </a:r>
          </a:p>
        </p:txBody>
      </p:sp>
      <p:sp>
        <p:nvSpPr>
          <p:cNvPr id="29" name="Rectángulo: esquinas redondeadas 28">
            <a:extLst>
              <a:ext uri="{FF2B5EF4-FFF2-40B4-BE49-F238E27FC236}">
                <a16:creationId xmlns:a16="http://schemas.microsoft.com/office/drawing/2014/main" xmlns="" id="{E5CBB175-744E-45E2-A06A-AF0947F1F946}"/>
              </a:ext>
            </a:extLst>
          </p:cNvPr>
          <p:cNvSpPr/>
          <p:nvPr/>
        </p:nvSpPr>
        <p:spPr>
          <a:xfrm>
            <a:off x="3129093" y="3287886"/>
            <a:ext cx="2083650" cy="512303"/>
          </a:xfrm>
          <a:prstGeom prst="roundRect">
            <a:avLst/>
          </a:prstGeom>
          <a:solidFill>
            <a:srgbClr val="5A8A26"/>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Fase Guiada</a:t>
            </a:r>
          </a:p>
        </p:txBody>
      </p:sp>
      <p:sp>
        <p:nvSpPr>
          <p:cNvPr id="30" name="Rectángulo: esquinas superiores, una redondeada y la otra cortada 29">
            <a:extLst>
              <a:ext uri="{FF2B5EF4-FFF2-40B4-BE49-F238E27FC236}">
                <a16:creationId xmlns:a16="http://schemas.microsoft.com/office/drawing/2014/main" xmlns="" id="{E708849E-6FAB-4D41-9B95-9F2A2DD1D7A1}"/>
              </a:ext>
            </a:extLst>
          </p:cNvPr>
          <p:cNvSpPr/>
          <p:nvPr/>
        </p:nvSpPr>
        <p:spPr>
          <a:xfrm>
            <a:off x="6034374" y="3914074"/>
            <a:ext cx="2569791" cy="2486726"/>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200" dirty="0"/>
              <a:t>Son los desempeños Integradores a través de los cuales el estudiante tiene la posibilidad de evidenciar su </a:t>
            </a:r>
            <a:r>
              <a:rPr lang="es-CO" sz="1200" b="1" dirty="0"/>
              <a:t>nivel de comprensión</a:t>
            </a:r>
            <a:r>
              <a:rPr lang="es-CO" sz="1200" dirty="0"/>
              <a:t>, en las diferentes dimensiones (Conocimiento, método, propósito) pero principalmente evidenciar su capacidad para comunicar y transmitir lo que ha comprendido.</a:t>
            </a:r>
          </a:p>
        </p:txBody>
      </p:sp>
      <p:sp>
        <p:nvSpPr>
          <p:cNvPr id="32" name="Rectángulo: esquinas redondeadas 31">
            <a:extLst>
              <a:ext uri="{FF2B5EF4-FFF2-40B4-BE49-F238E27FC236}">
                <a16:creationId xmlns:a16="http://schemas.microsoft.com/office/drawing/2014/main" xmlns="" id="{786B943B-D969-459F-A963-A6706A62DA19}"/>
              </a:ext>
            </a:extLst>
          </p:cNvPr>
          <p:cNvSpPr/>
          <p:nvPr/>
        </p:nvSpPr>
        <p:spPr>
          <a:xfrm>
            <a:off x="6096000" y="3263922"/>
            <a:ext cx="2083650" cy="512303"/>
          </a:xfrm>
          <a:prstGeom prst="roundRect">
            <a:avLst/>
          </a:prstGeom>
          <a:solidFill>
            <a:schemeClr val="accent3">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Proyecto de Síntesis</a:t>
            </a:r>
          </a:p>
        </p:txBody>
      </p:sp>
      <p:sp>
        <p:nvSpPr>
          <p:cNvPr id="33" name="Rectángulo: esquinas superiores, una redondeada y la otra cortada 32">
            <a:extLst>
              <a:ext uri="{FF2B5EF4-FFF2-40B4-BE49-F238E27FC236}">
                <a16:creationId xmlns:a16="http://schemas.microsoft.com/office/drawing/2014/main" xmlns="" id="{4206FCEE-52B1-4D50-AC20-BDD47850DFB7}"/>
              </a:ext>
            </a:extLst>
          </p:cNvPr>
          <p:cNvSpPr/>
          <p:nvPr/>
        </p:nvSpPr>
        <p:spPr>
          <a:xfrm>
            <a:off x="8807579" y="3914074"/>
            <a:ext cx="3291657" cy="2804778"/>
          </a:xfrm>
          <a:prstGeom prst="snipRoundRect">
            <a:avLst/>
          </a:prstGeom>
          <a:solidFill>
            <a:srgbClr val="DAF5B9"/>
          </a:solidFill>
        </p:spPr>
        <p:style>
          <a:lnRef idx="1">
            <a:schemeClr val="accent3"/>
          </a:lnRef>
          <a:fillRef idx="2">
            <a:schemeClr val="accent3"/>
          </a:fillRef>
          <a:effectRef idx="1">
            <a:schemeClr val="accent3"/>
          </a:effectRef>
          <a:fontRef idx="minor">
            <a:schemeClr val="dk1"/>
          </a:fontRef>
        </p:style>
        <p:txBody>
          <a:bodyPr rtlCol="0" anchor="ctr"/>
          <a:lstStyle/>
          <a:p>
            <a:pPr marL="228600" indent="-228600" algn="just">
              <a:buFont typeface="+mj-lt"/>
              <a:buAutoNum type="arabicPeriod"/>
            </a:pPr>
            <a:r>
              <a:rPr lang="es-CO" sz="1200" dirty="0"/>
              <a:t>Se Vinculan directamente con la META DE COMPRENSION.</a:t>
            </a:r>
          </a:p>
          <a:p>
            <a:pPr marL="228600" indent="-228600" algn="just">
              <a:buFont typeface="+mj-lt"/>
              <a:buAutoNum type="arabicPeriod"/>
            </a:pPr>
            <a:r>
              <a:rPr lang="es-CO" sz="1200" dirty="0"/>
              <a:t> Desarrollan y aplican comprensión por medio de la PRACTICA .</a:t>
            </a:r>
          </a:p>
          <a:p>
            <a:pPr marL="228600" indent="-228600" algn="just">
              <a:buFont typeface="+mj-lt"/>
              <a:buAutoNum type="arabicPeriod"/>
            </a:pPr>
            <a:r>
              <a:rPr lang="es-CO" sz="1200" dirty="0"/>
              <a:t>Utilizan diversas estrategias y estilos de aprendizaje.</a:t>
            </a:r>
          </a:p>
          <a:p>
            <a:pPr marL="228600" indent="-228600" algn="just">
              <a:buFont typeface="+mj-lt"/>
              <a:buAutoNum type="arabicPeriod"/>
            </a:pPr>
            <a:r>
              <a:rPr lang="es-CO" sz="1200" dirty="0"/>
              <a:t>Promueven un compromiso reflexivo, invitan a PENSAR, con tareas que entrañan un </a:t>
            </a:r>
            <a:r>
              <a:rPr lang="es-CO" sz="1200" dirty="0" err="1"/>
              <a:t>desafio</a:t>
            </a:r>
            <a:r>
              <a:rPr lang="es-CO" sz="1200" dirty="0"/>
              <a:t>  y que son posibles de realizar, lejos de la rutina y automatización.</a:t>
            </a:r>
          </a:p>
          <a:p>
            <a:pPr marL="228600" indent="-228600" algn="just">
              <a:buFont typeface="+mj-lt"/>
              <a:buAutoNum type="arabicPeriod"/>
            </a:pPr>
            <a:r>
              <a:rPr lang="es-CO" sz="1200" dirty="0"/>
              <a:t>Su ejecución demuestran la comprensión, en sus dimensiones y niveles.</a:t>
            </a:r>
          </a:p>
        </p:txBody>
      </p:sp>
      <p:sp>
        <p:nvSpPr>
          <p:cNvPr id="34" name="Rectángulo: esquinas redondeadas 33">
            <a:extLst>
              <a:ext uri="{FF2B5EF4-FFF2-40B4-BE49-F238E27FC236}">
                <a16:creationId xmlns:a16="http://schemas.microsoft.com/office/drawing/2014/main" xmlns="" id="{09AB1E72-2964-4880-BCCA-52FE4459E5D5}"/>
              </a:ext>
            </a:extLst>
          </p:cNvPr>
          <p:cNvSpPr/>
          <p:nvPr/>
        </p:nvSpPr>
        <p:spPr>
          <a:xfrm>
            <a:off x="8911416" y="3021652"/>
            <a:ext cx="2569792" cy="802560"/>
          </a:xfrm>
          <a:prstGeom prst="roundRect">
            <a:avLst/>
          </a:prstGeom>
          <a:solidFill>
            <a:srgbClr val="5A8A26"/>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Características de los desempeños efectivos</a:t>
            </a:r>
          </a:p>
        </p:txBody>
      </p:sp>
      <p:sp>
        <p:nvSpPr>
          <p:cNvPr id="4" name="Rectángulo: esquinas redondeadas 3">
            <a:extLst>
              <a:ext uri="{FF2B5EF4-FFF2-40B4-BE49-F238E27FC236}">
                <a16:creationId xmlns:a16="http://schemas.microsoft.com/office/drawing/2014/main" xmlns="" id="{55B13698-2553-4EF2-93CB-B927F1EAF11B}"/>
              </a:ext>
            </a:extLst>
          </p:cNvPr>
          <p:cNvSpPr/>
          <p:nvPr/>
        </p:nvSpPr>
        <p:spPr>
          <a:xfrm>
            <a:off x="633046" y="2661696"/>
            <a:ext cx="3664166" cy="5123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No todas las actividades generan Comprensión</a:t>
            </a:r>
          </a:p>
        </p:txBody>
      </p:sp>
    </p:spTree>
    <p:extLst>
      <p:ext uri="{BB962C8B-B14F-4D97-AF65-F5344CB8AC3E}">
        <p14:creationId xmlns:p14="http://schemas.microsoft.com/office/powerpoint/2010/main" val="1519958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31520" y="342520"/>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989428" y="337627"/>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591016" y="241993"/>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633047" y="1122061"/>
            <a:ext cx="8415131" cy="461665"/>
          </a:xfrm>
          <a:prstGeom prst="rect">
            <a:avLst/>
          </a:prstGeom>
          <a:noFill/>
        </p:spPr>
        <p:txBody>
          <a:bodyPr wrap="square" rtlCol="0">
            <a:spAutoFit/>
          </a:bodyPr>
          <a:lstStyle/>
          <a:p>
            <a:r>
              <a:rPr lang="es-CO" sz="2400" i="1" dirty="0">
                <a:solidFill>
                  <a:srgbClr val="3F601A"/>
                </a:solidFill>
              </a:rPr>
              <a:t>Marco conceptual de la EPC?</a:t>
            </a:r>
          </a:p>
        </p:txBody>
      </p:sp>
      <p:sp>
        <p:nvSpPr>
          <p:cNvPr id="2" name="Rectángulo: esquinas redondeadas 1">
            <a:extLst>
              <a:ext uri="{FF2B5EF4-FFF2-40B4-BE49-F238E27FC236}">
                <a16:creationId xmlns:a16="http://schemas.microsoft.com/office/drawing/2014/main" xmlns="" id="{38C4114F-ED6C-4CC2-BD3C-70B727156180}"/>
              </a:ext>
            </a:extLst>
          </p:cNvPr>
          <p:cNvSpPr/>
          <p:nvPr/>
        </p:nvSpPr>
        <p:spPr>
          <a:xfrm>
            <a:off x="4968864" y="998808"/>
            <a:ext cx="7142323" cy="1031439"/>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sz="1400" dirty="0">
              <a:solidFill>
                <a:srgbClr val="293F11"/>
              </a:solidFill>
            </a:endParaRPr>
          </a:p>
          <a:p>
            <a:pPr algn="just"/>
            <a:r>
              <a:rPr lang="es-CO" sz="1400" dirty="0">
                <a:solidFill>
                  <a:srgbClr val="293F11"/>
                </a:solidFill>
              </a:rPr>
              <a:t>Para el EJEMPLO, retomemos la </a:t>
            </a:r>
            <a:r>
              <a:rPr lang="es-CO" sz="1400" b="1" u="sng" dirty="0">
                <a:solidFill>
                  <a:srgbClr val="293F11"/>
                </a:solidFill>
              </a:rPr>
              <a:t>META DE </a:t>
            </a:r>
            <a:r>
              <a:rPr lang="es-CO" sz="1400" b="1" u="sng" dirty="0" err="1">
                <a:solidFill>
                  <a:srgbClr val="293F11"/>
                </a:solidFill>
              </a:rPr>
              <a:t>COMPRENSION</a:t>
            </a:r>
            <a:r>
              <a:rPr lang="es-CO" sz="1400" dirty="0" err="1">
                <a:solidFill>
                  <a:srgbClr val="293F11"/>
                </a:solidFill>
              </a:rPr>
              <a:t>:El</a:t>
            </a:r>
            <a:r>
              <a:rPr lang="es-CO" sz="1400" dirty="0">
                <a:solidFill>
                  <a:srgbClr val="293F11"/>
                </a:solidFill>
              </a:rPr>
              <a:t> estudiante estará en capacidad de </a:t>
            </a:r>
            <a:r>
              <a:rPr lang="es-CO" sz="1400" b="1" dirty="0">
                <a:solidFill>
                  <a:srgbClr val="293F11"/>
                </a:solidFill>
              </a:rPr>
              <a:t>conocer, </a:t>
            </a:r>
            <a:r>
              <a:rPr lang="es-CO" sz="1400" b="1" i="1" dirty="0">
                <a:solidFill>
                  <a:srgbClr val="293F11"/>
                </a:solidFill>
              </a:rPr>
              <a:t>analizar, explicar (como y porque</a:t>
            </a:r>
            <a:r>
              <a:rPr lang="es-CO" sz="1400" dirty="0">
                <a:solidFill>
                  <a:srgbClr val="293F11"/>
                </a:solidFill>
              </a:rPr>
              <a:t>)  se propagó </a:t>
            </a:r>
            <a:r>
              <a:rPr lang="es-CO" sz="1400" b="1" dirty="0">
                <a:solidFill>
                  <a:srgbClr val="293F11"/>
                </a:solidFill>
              </a:rPr>
              <a:t>el virus </a:t>
            </a:r>
            <a:r>
              <a:rPr lang="es-CO" sz="1400" dirty="0">
                <a:solidFill>
                  <a:srgbClr val="293F11"/>
                </a:solidFill>
              </a:rPr>
              <a:t>del COVID 19 en </a:t>
            </a:r>
            <a:r>
              <a:rPr lang="es-CO" sz="1400" b="1" dirty="0">
                <a:solidFill>
                  <a:srgbClr val="293F11"/>
                </a:solidFill>
              </a:rPr>
              <a:t>Europa,</a:t>
            </a:r>
            <a:r>
              <a:rPr lang="es-CO" sz="1400" dirty="0">
                <a:solidFill>
                  <a:srgbClr val="293F11"/>
                </a:solidFill>
              </a:rPr>
              <a:t> determinar </a:t>
            </a:r>
            <a:r>
              <a:rPr lang="es-CO" sz="1400" b="1" i="1" dirty="0">
                <a:solidFill>
                  <a:srgbClr val="293F11"/>
                </a:solidFill>
              </a:rPr>
              <a:t>las acciones de previsión y cuidado </a:t>
            </a:r>
            <a:r>
              <a:rPr lang="es-CO" sz="1400" dirty="0">
                <a:solidFill>
                  <a:srgbClr val="293F11"/>
                </a:solidFill>
              </a:rPr>
              <a:t>y </a:t>
            </a:r>
            <a:r>
              <a:rPr lang="es-CO" sz="1400" b="1" i="1" dirty="0">
                <a:solidFill>
                  <a:srgbClr val="293F11"/>
                </a:solidFill>
              </a:rPr>
              <a:t>presentar una propuesta </a:t>
            </a:r>
            <a:r>
              <a:rPr lang="es-CO" sz="1400" dirty="0">
                <a:solidFill>
                  <a:srgbClr val="293F11"/>
                </a:solidFill>
              </a:rPr>
              <a:t>para la protección de si mismo a partir de su vivencia.</a:t>
            </a:r>
          </a:p>
          <a:p>
            <a:pPr algn="just"/>
            <a:endParaRPr lang="es-CO" sz="1400" dirty="0">
              <a:solidFill>
                <a:srgbClr val="293F11"/>
              </a:solidFill>
            </a:endParaRPr>
          </a:p>
        </p:txBody>
      </p:sp>
      <p:sp>
        <p:nvSpPr>
          <p:cNvPr id="25" name="Flecha: pentágono 24">
            <a:extLst>
              <a:ext uri="{FF2B5EF4-FFF2-40B4-BE49-F238E27FC236}">
                <a16:creationId xmlns:a16="http://schemas.microsoft.com/office/drawing/2014/main" xmlns="" id="{21CB9F7E-1D89-4A76-BB6C-4CBE8305F1E3}"/>
              </a:ext>
            </a:extLst>
          </p:cNvPr>
          <p:cNvSpPr/>
          <p:nvPr/>
        </p:nvSpPr>
        <p:spPr>
          <a:xfrm rot="5400000">
            <a:off x="3009944" y="900536"/>
            <a:ext cx="791477" cy="2732122"/>
          </a:xfrm>
          <a:prstGeom prst="homePlate">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vert="vert270" rtlCol="0" anchor="ctr"/>
          <a:lstStyle/>
          <a:p>
            <a:pPr algn="ctr"/>
            <a:r>
              <a:rPr lang="es-CO" dirty="0">
                <a:solidFill>
                  <a:schemeClr val="bg1"/>
                </a:solidFill>
              </a:rPr>
              <a:t>DESEMPEÑOS</a:t>
            </a:r>
          </a:p>
        </p:txBody>
      </p:sp>
      <p:sp>
        <p:nvSpPr>
          <p:cNvPr id="26" name="Rectángulo: esquinas superiores, una redondeada y la otra cortada 25">
            <a:extLst>
              <a:ext uri="{FF2B5EF4-FFF2-40B4-BE49-F238E27FC236}">
                <a16:creationId xmlns:a16="http://schemas.microsoft.com/office/drawing/2014/main" xmlns="" id="{DB54556E-D1A6-43F6-9F63-A002324604F3}"/>
              </a:ext>
            </a:extLst>
          </p:cNvPr>
          <p:cNvSpPr/>
          <p:nvPr/>
        </p:nvSpPr>
        <p:spPr>
          <a:xfrm>
            <a:off x="80816" y="3237529"/>
            <a:ext cx="3008243" cy="3503139"/>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200" dirty="0"/>
              <a:t>A través de la información suministrada elaborar una tabla con los 5 países (Filas) de Europa con mayores casos de COVID 19 Vs. Población Total, Cantidad de Casos, Cantidad de Fallecidos, Cantidad de recuperados. (Columnas) Determine % de fallecidos y % de recuperados en relación con el total de Casos y en relación con el total de la Población de cada país. (son temáticas de SEPTIMO en matemáticas y sociales). Elabore un Mapa de Europa Localizando los 5 </a:t>
            </a:r>
            <a:r>
              <a:rPr lang="es-CO" sz="1200" dirty="0" err="1"/>
              <a:t>Paises</a:t>
            </a:r>
            <a:r>
              <a:rPr lang="es-CO" sz="1200" dirty="0"/>
              <a:t>, con mayor nro. de Casos de COVID 19.</a:t>
            </a:r>
          </a:p>
        </p:txBody>
      </p:sp>
      <p:sp>
        <p:nvSpPr>
          <p:cNvPr id="27" name="Rectángulo: esquinas redondeadas 26">
            <a:extLst>
              <a:ext uri="{FF2B5EF4-FFF2-40B4-BE49-F238E27FC236}">
                <a16:creationId xmlns:a16="http://schemas.microsoft.com/office/drawing/2014/main" xmlns="" id="{B4FF4600-F958-4D7D-85AF-70013014DFC5}"/>
              </a:ext>
            </a:extLst>
          </p:cNvPr>
          <p:cNvSpPr/>
          <p:nvPr/>
        </p:nvSpPr>
        <p:spPr>
          <a:xfrm>
            <a:off x="253990" y="2660572"/>
            <a:ext cx="2083650" cy="512303"/>
          </a:xfrm>
          <a:prstGeom prst="roundRect">
            <a:avLst/>
          </a:prstGeom>
          <a:solidFill>
            <a:schemeClr val="accent3">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Fase de Exploración</a:t>
            </a:r>
          </a:p>
        </p:txBody>
      </p:sp>
      <p:sp>
        <p:nvSpPr>
          <p:cNvPr id="28" name="Rectángulo: esquinas superiores, una redondeada y la otra cortada 27">
            <a:extLst>
              <a:ext uri="{FF2B5EF4-FFF2-40B4-BE49-F238E27FC236}">
                <a16:creationId xmlns:a16="http://schemas.microsoft.com/office/drawing/2014/main" xmlns="" id="{DF9161DD-EB99-4797-90F5-C978D6E206E6}"/>
              </a:ext>
            </a:extLst>
          </p:cNvPr>
          <p:cNvSpPr/>
          <p:nvPr/>
        </p:nvSpPr>
        <p:spPr>
          <a:xfrm>
            <a:off x="3258618" y="3291121"/>
            <a:ext cx="2625348" cy="3503139"/>
          </a:xfrm>
          <a:prstGeom prst="snipRoundRect">
            <a:avLst/>
          </a:prstGeom>
          <a:solidFill>
            <a:srgbClr val="DAF5B9"/>
          </a:solidFill>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200" dirty="0"/>
              <a:t>Organice la tabla en función del número de casos de Mayor a Menor y resuelva las siguientes preguntas:</a:t>
            </a:r>
          </a:p>
          <a:p>
            <a:pPr marL="228600" indent="-228600" algn="just">
              <a:buAutoNum type="arabicPeriod"/>
            </a:pPr>
            <a:r>
              <a:rPr lang="es-CO" sz="1200" dirty="0"/>
              <a:t>El país con el mayor nro. de casos tiene el mayor </a:t>
            </a:r>
            <a:r>
              <a:rPr lang="es-CO" sz="1200" dirty="0" err="1"/>
              <a:t>nro</a:t>
            </a:r>
            <a:r>
              <a:rPr lang="es-CO" sz="1200" dirty="0"/>
              <a:t> de muertes?  Cual cree que sea la explicación.</a:t>
            </a:r>
          </a:p>
          <a:p>
            <a:pPr marL="228600" indent="-228600" algn="just">
              <a:buAutoNum type="arabicPeriod"/>
            </a:pPr>
            <a:r>
              <a:rPr lang="es-CO" sz="1200" dirty="0"/>
              <a:t>El país que tiene el mayor nro. de población, tiene el mayor nro. de casos? Cual es la razón</a:t>
            </a:r>
          </a:p>
          <a:p>
            <a:pPr marL="228600" indent="-228600" algn="just">
              <a:buAutoNum type="arabicPeriod"/>
            </a:pPr>
            <a:r>
              <a:rPr lang="es-CO" sz="1200" dirty="0"/>
              <a:t>El país que tiene el mayor </a:t>
            </a:r>
            <a:r>
              <a:rPr lang="es-CO" sz="1200" dirty="0" err="1"/>
              <a:t>nro</a:t>
            </a:r>
            <a:r>
              <a:rPr lang="es-CO" sz="1200" dirty="0"/>
              <a:t> de fallecidos, es el que tiene mayor Nro. de habitantes? Cual es la explicación.</a:t>
            </a:r>
          </a:p>
        </p:txBody>
      </p:sp>
      <p:sp>
        <p:nvSpPr>
          <p:cNvPr id="29" name="Rectángulo: esquinas redondeadas 28">
            <a:extLst>
              <a:ext uri="{FF2B5EF4-FFF2-40B4-BE49-F238E27FC236}">
                <a16:creationId xmlns:a16="http://schemas.microsoft.com/office/drawing/2014/main" xmlns="" id="{E5CBB175-744E-45E2-A06A-AF0947F1F946}"/>
              </a:ext>
            </a:extLst>
          </p:cNvPr>
          <p:cNvSpPr/>
          <p:nvPr/>
        </p:nvSpPr>
        <p:spPr>
          <a:xfrm>
            <a:off x="3563237" y="2659030"/>
            <a:ext cx="2083650" cy="512303"/>
          </a:xfrm>
          <a:prstGeom prst="roundRect">
            <a:avLst/>
          </a:prstGeom>
          <a:solidFill>
            <a:srgbClr val="5A8A26"/>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Fase Guiada</a:t>
            </a:r>
          </a:p>
        </p:txBody>
      </p:sp>
      <p:sp>
        <p:nvSpPr>
          <p:cNvPr id="30" name="Rectángulo: esquinas superiores, una redondeada y la otra cortada 29">
            <a:extLst>
              <a:ext uri="{FF2B5EF4-FFF2-40B4-BE49-F238E27FC236}">
                <a16:creationId xmlns:a16="http://schemas.microsoft.com/office/drawing/2014/main" xmlns="" id="{E708849E-6FAB-4D41-9B95-9F2A2DD1D7A1}"/>
              </a:ext>
            </a:extLst>
          </p:cNvPr>
          <p:cNvSpPr/>
          <p:nvPr/>
        </p:nvSpPr>
        <p:spPr>
          <a:xfrm>
            <a:off x="6096000" y="2640353"/>
            <a:ext cx="5842010" cy="4153907"/>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endParaRPr lang="es-CO" sz="1200" dirty="0"/>
          </a:p>
          <a:p>
            <a:pPr algn="just"/>
            <a:endParaRPr lang="es-CO" sz="1200" dirty="0"/>
          </a:p>
          <a:p>
            <a:pPr algn="just"/>
            <a:endParaRPr lang="es-CO" sz="1200" dirty="0"/>
          </a:p>
          <a:p>
            <a:pPr algn="just"/>
            <a:r>
              <a:rPr lang="es-CO" sz="1200" dirty="0"/>
              <a:t>Como se propaga y el virus y como me protejo ?</a:t>
            </a:r>
          </a:p>
          <a:p>
            <a:pPr marL="228600" indent="-228600" algn="just">
              <a:buFont typeface="+mj-lt"/>
              <a:buAutoNum type="arabicPeriod"/>
            </a:pPr>
            <a:r>
              <a:rPr lang="es-CO" sz="1200" dirty="0"/>
              <a:t>Relate como se propaga el Virus (5 renglones) comente porqué es tan contagioso.</a:t>
            </a:r>
          </a:p>
          <a:p>
            <a:pPr marL="228600" indent="-228600" algn="just">
              <a:buFont typeface="+mj-lt"/>
              <a:buAutoNum type="arabicPeriod"/>
            </a:pPr>
            <a:r>
              <a:rPr lang="es-CO" sz="1200" dirty="0"/>
              <a:t>Mencione 3 medidas de protección que haya establecido el gobierno y explique el porque de cada una de ellas. (10 renglones máximo)  Describe en 3 renglones una que SI CUMPLAS y cuenta porque.</a:t>
            </a:r>
          </a:p>
          <a:p>
            <a:pPr marL="228600" indent="-228600" algn="just">
              <a:buFont typeface="+mj-lt"/>
              <a:buAutoNum type="arabicPeriod"/>
            </a:pPr>
            <a:r>
              <a:rPr lang="es-CO" sz="1200" dirty="0"/>
              <a:t>Elabore un registro diario  de actividades de lunes a domingo, indicando el tiempo diario en horas dedicado a:</a:t>
            </a:r>
          </a:p>
          <a:p>
            <a:pPr marL="685800" lvl="1" indent="-228600" algn="just">
              <a:buFont typeface="Arial" panose="020B0604020202020204" pitchFamily="34" charset="0"/>
              <a:buChar char="•"/>
            </a:pPr>
            <a:r>
              <a:rPr lang="es-CO" sz="1200" dirty="0"/>
              <a:t>Su cuidado y aseo personal</a:t>
            </a:r>
          </a:p>
          <a:p>
            <a:pPr marL="685800" lvl="1" indent="-228600" algn="just">
              <a:buFont typeface="Arial" panose="020B0604020202020204" pitchFamily="34" charset="0"/>
              <a:buChar char="•"/>
            </a:pPr>
            <a:r>
              <a:rPr lang="es-CO" sz="1200" dirty="0"/>
              <a:t>Al aseo de su cuarto y de su casa (realiza un dibujo de tu cuarto ordenado)</a:t>
            </a:r>
          </a:p>
          <a:p>
            <a:pPr marL="685800" lvl="1" indent="-228600" algn="just">
              <a:buFont typeface="Arial" panose="020B0604020202020204" pitchFamily="34" charset="0"/>
              <a:buChar char="•"/>
            </a:pPr>
            <a:r>
              <a:rPr lang="es-CO" sz="1200" dirty="0"/>
              <a:t>Su estudio o a aprender algo nuevo (Mencione algo que haya aprendido en este tiempo)</a:t>
            </a:r>
          </a:p>
          <a:p>
            <a:pPr marL="685800" lvl="1" indent="-228600" algn="just">
              <a:buFont typeface="Arial" panose="020B0604020202020204" pitchFamily="34" charset="0"/>
              <a:buChar char="•"/>
            </a:pPr>
            <a:r>
              <a:rPr lang="es-CO" sz="1200" dirty="0"/>
              <a:t>Bailar, escuchar música a dibujar o a jugar.</a:t>
            </a:r>
          </a:p>
          <a:p>
            <a:pPr marL="228600" indent="-228600" algn="just">
              <a:buFont typeface="+mj-lt"/>
              <a:buAutoNum type="arabicPeriod"/>
            </a:pPr>
            <a:r>
              <a:rPr lang="es-CO" sz="1200" dirty="0"/>
              <a:t>Transcurridas 2 semanas, determine y escriba que ha hecho mal distribuyendo su tiempo, como lo afecta y como lo </a:t>
            </a:r>
            <a:r>
              <a:rPr lang="es-CO" sz="1200" dirty="0" err="1"/>
              <a:t>vá</a:t>
            </a:r>
            <a:r>
              <a:rPr lang="es-CO" sz="1200" dirty="0"/>
              <a:t> a corregir (mínimo dos aspecto).</a:t>
            </a:r>
          </a:p>
          <a:p>
            <a:pPr marL="228600" indent="-228600" algn="just">
              <a:buFont typeface="+mj-lt"/>
              <a:buAutoNum type="arabicPeriod"/>
            </a:pPr>
            <a:r>
              <a:rPr lang="es-CO" sz="1200" dirty="0"/>
              <a:t>Elabore un plan de ejercicios para dos semanas, colocando en la columnas 21 días, y en la </a:t>
            </a:r>
            <a:r>
              <a:rPr lang="es-CO" sz="1200" b="1" dirty="0"/>
              <a:t>Fila 1</a:t>
            </a:r>
            <a:r>
              <a:rPr lang="es-CO" sz="1200" dirty="0"/>
              <a:t>: </a:t>
            </a:r>
            <a:r>
              <a:rPr lang="es-CO" sz="1200" dirty="0" err="1"/>
              <a:t>Descripcion</a:t>
            </a:r>
            <a:r>
              <a:rPr lang="es-CO" sz="1200" dirty="0"/>
              <a:t> del ejercicio </a:t>
            </a:r>
            <a:r>
              <a:rPr lang="es-CO" sz="1200" b="1" dirty="0"/>
              <a:t>Fila 2. </a:t>
            </a:r>
            <a:r>
              <a:rPr lang="es-CO" sz="1200" dirty="0"/>
              <a:t>Finalidad del ejercicio </a:t>
            </a:r>
            <a:r>
              <a:rPr lang="es-CO" sz="1200" b="1" dirty="0"/>
              <a:t>Fila3</a:t>
            </a:r>
            <a:r>
              <a:rPr lang="es-CO" sz="1200" dirty="0"/>
              <a:t>. Intensidad (nro. de repeticiones)  </a:t>
            </a:r>
            <a:r>
              <a:rPr lang="es-CO" sz="1200" b="1" dirty="0"/>
              <a:t>Fila 4</a:t>
            </a:r>
            <a:r>
              <a:rPr lang="es-CO" sz="1200" dirty="0"/>
              <a:t>. Pulso en reposo. </a:t>
            </a:r>
            <a:r>
              <a:rPr lang="es-CO" sz="1200" b="1" dirty="0"/>
              <a:t>Fila 5 </a:t>
            </a:r>
            <a:r>
              <a:rPr lang="es-CO" sz="1200" dirty="0"/>
              <a:t>Pulso en actividad  </a:t>
            </a:r>
            <a:r>
              <a:rPr lang="es-CO" sz="1200" b="1" dirty="0"/>
              <a:t>Fila 6 </a:t>
            </a:r>
            <a:r>
              <a:rPr lang="es-CO" sz="1200" dirty="0"/>
              <a:t>Tiempo en recuperar el pulso normal. </a:t>
            </a:r>
          </a:p>
          <a:p>
            <a:pPr marL="228600" indent="-228600" algn="just">
              <a:buFont typeface="Arial" panose="020B0604020202020204" pitchFamily="34" charset="0"/>
              <a:buChar char="•"/>
            </a:pPr>
            <a:endParaRPr lang="es-CO" sz="1200" dirty="0"/>
          </a:p>
          <a:p>
            <a:pPr marL="228600" indent="-228600" algn="just">
              <a:buFont typeface="Arial" panose="020B0604020202020204" pitchFamily="34" charset="0"/>
              <a:buChar char="•"/>
            </a:pPr>
            <a:endParaRPr lang="es-CO" sz="1200" dirty="0"/>
          </a:p>
          <a:p>
            <a:pPr marL="228600" indent="-228600" algn="just">
              <a:buFont typeface="+mj-lt"/>
              <a:buAutoNum type="arabicPeriod"/>
            </a:pPr>
            <a:endParaRPr lang="es-CO" sz="1200" dirty="0"/>
          </a:p>
        </p:txBody>
      </p:sp>
      <p:sp>
        <p:nvSpPr>
          <p:cNvPr id="32" name="Rectángulo: esquinas redondeadas 31">
            <a:extLst>
              <a:ext uri="{FF2B5EF4-FFF2-40B4-BE49-F238E27FC236}">
                <a16:creationId xmlns:a16="http://schemas.microsoft.com/office/drawing/2014/main" xmlns="" id="{786B943B-D969-459F-A963-A6706A62DA19}"/>
              </a:ext>
            </a:extLst>
          </p:cNvPr>
          <p:cNvSpPr/>
          <p:nvPr/>
        </p:nvSpPr>
        <p:spPr>
          <a:xfrm>
            <a:off x="7305918" y="2155751"/>
            <a:ext cx="3333478" cy="359094"/>
          </a:xfrm>
          <a:prstGeom prst="roundRect">
            <a:avLst/>
          </a:prstGeom>
          <a:solidFill>
            <a:schemeClr val="accent3">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Proyecto de Síntesis</a:t>
            </a:r>
          </a:p>
        </p:txBody>
      </p:sp>
      <p:sp>
        <p:nvSpPr>
          <p:cNvPr id="18" name="Elipse 17">
            <a:extLst>
              <a:ext uri="{FF2B5EF4-FFF2-40B4-BE49-F238E27FC236}">
                <a16:creationId xmlns:a16="http://schemas.microsoft.com/office/drawing/2014/main" xmlns="" id="{F57DD753-FE02-4310-A222-0E1D5CB3E130}"/>
              </a:ext>
            </a:extLst>
          </p:cNvPr>
          <p:cNvSpPr/>
          <p:nvPr/>
        </p:nvSpPr>
        <p:spPr>
          <a:xfrm>
            <a:off x="293574" y="1776044"/>
            <a:ext cx="1556323" cy="67177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293F11"/>
                </a:solidFill>
              </a:rPr>
              <a:t>Ejemplo</a:t>
            </a:r>
          </a:p>
        </p:txBody>
      </p:sp>
    </p:spTree>
    <p:extLst>
      <p:ext uri="{BB962C8B-B14F-4D97-AF65-F5344CB8AC3E}">
        <p14:creationId xmlns:p14="http://schemas.microsoft.com/office/powerpoint/2010/main" val="625886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l="14367" t="27140" r="44789" b="20001"/>
          <a:stretch/>
        </p:blipFill>
        <p:spPr>
          <a:xfrm>
            <a:off x="1740194" y="51737"/>
            <a:ext cx="8695986" cy="6806263"/>
          </a:xfrm>
          <a:prstGeom prst="rect">
            <a:avLst/>
          </a:prstGeom>
        </p:spPr>
      </p:pic>
    </p:spTree>
    <p:extLst>
      <p:ext uri="{BB962C8B-B14F-4D97-AF65-F5344CB8AC3E}">
        <p14:creationId xmlns:p14="http://schemas.microsoft.com/office/powerpoint/2010/main" val="73293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1F9AF36D-94F9-4441-9EF2-35B0B4BB4993}"/>
              </a:ext>
            </a:extLst>
          </p:cNvPr>
          <p:cNvSpPr txBox="1"/>
          <p:nvPr/>
        </p:nvSpPr>
        <p:spPr>
          <a:xfrm>
            <a:off x="2206270" y="282679"/>
            <a:ext cx="4778463" cy="461665"/>
          </a:xfrm>
          <a:prstGeom prst="rect">
            <a:avLst/>
          </a:prstGeom>
          <a:noFill/>
        </p:spPr>
        <p:txBody>
          <a:bodyPr wrap="square" rtlCol="0">
            <a:spAutoFit/>
          </a:bodyPr>
          <a:lstStyle/>
          <a:p>
            <a:r>
              <a:rPr lang="es-CO" sz="2400" b="1" dirty="0">
                <a:solidFill>
                  <a:srgbClr val="293F11"/>
                </a:solidFill>
              </a:rPr>
              <a:t>Orientaciones Pedagógicas</a:t>
            </a:r>
          </a:p>
        </p:txBody>
      </p:sp>
      <p:sp>
        <p:nvSpPr>
          <p:cNvPr id="9" name="Rectángulo: esquinas redondeadas 8">
            <a:extLst>
              <a:ext uri="{FF2B5EF4-FFF2-40B4-BE49-F238E27FC236}">
                <a16:creationId xmlns:a16="http://schemas.microsoft.com/office/drawing/2014/main" xmlns="" id="{9BD46CD3-4A7E-48E8-96D4-B1E91A4FA179}"/>
              </a:ext>
            </a:extLst>
          </p:cNvPr>
          <p:cNvSpPr/>
          <p:nvPr/>
        </p:nvSpPr>
        <p:spPr>
          <a:xfrm>
            <a:off x="1627429" y="2224793"/>
            <a:ext cx="1720227" cy="40011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293F11"/>
                </a:solidFill>
              </a:rPr>
              <a:t>Institucionales</a:t>
            </a:r>
          </a:p>
        </p:txBody>
      </p:sp>
      <p:sp>
        <p:nvSpPr>
          <p:cNvPr id="10" name="Rectángulo: esquinas redondeadas 9">
            <a:extLst>
              <a:ext uri="{FF2B5EF4-FFF2-40B4-BE49-F238E27FC236}">
                <a16:creationId xmlns:a16="http://schemas.microsoft.com/office/drawing/2014/main" xmlns="" id="{DDA7C95C-F38E-4D32-89EB-98532E1B7F4B}"/>
              </a:ext>
            </a:extLst>
          </p:cNvPr>
          <p:cNvSpPr/>
          <p:nvPr/>
        </p:nvSpPr>
        <p:spPr>
          <a:xfrm>
            <a:off x="1627429" y="1250800"/>
            <a:ext cx="1720227" cy="40011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293F11"/>
                </a:solidFill>
              </a:rPr>
              <a:t>Distritales</a:t>
            </a:r>
          </a:p>
        </p:txBody>
      </p:sp>
      <p:sp>
        <p:nvSpPr>
          <p:cNvPr id="11" name="CuadroTexto 10">
            <a:extLst>
              <a:ext uri="{FF2B5EF4-FFF2-40B4-BE49-F238E27FC236}">
                <a16:creationId xmlns:a16="http://schemas.microsoft.com/office/drawing/2014/main" xmlns="" id="{92BC383D-93E5-48ED-A356-1990A8DA9913}"/>
              </a:ext>
            </a:extLst>
          </p:cNvPr>
          <p:cNvSpPr txBox="1"/>
          <p:nvPr/>
        </p:nvSpPr>
        <p:spPr>
          <a:xfrm>
            <a:off x="4116565" y="1217947"/>
            <a:ext cx="6133644" cy="584775"/>
          </a:xfrm>
          <a:prstGeom prst="rect">
            <a:avLst/>
          </a:prstGeom>
          <a:noFill/>
        </p:spPr>
        <p:txBody>
          <a:bodyPr wrap="square" rtlCol="0">
            <a:spAutoFit/>
          </a:bodyPr>
          <a:lstStyle/>
          <a:p>
            <a:r>
              <a:rPr lang="es-CO" sz="1600" i="1" dirty="0"/>
              <a:t>Funcionamiento del gobierno escolar y las instancias de participación </a:t>
            </a:r>
          </a:p>
        </p:txBody>
      </p:sp>
      <p:cxnSp>
        <p:nvCxnSpPr>
          <p:cNvPr id="12" name="Conector recto de flecha 11">
            <a:extLst>
              <a:ext uri="{FF2B5EF4-FFF2-40B4-BE49-F238E27FC236}">
                <a16:creationId xmlns:a16="http://schemas.microsoft.com/office/drawing/2014/main" xmlns="" id="{23216FD7-1812-4DD0-A710-FC571CB76926}"/>
              </a:ext>
            </a:extLst>
          </p:cNvPr>
          <p:cNvCxnSpPr/>
          <p:nvPr/>
        </p:nvCxnSpPr>
        <p:spPr>
          <a:xfrm>
            <a:off x="3723544" y="1406521"/>
            <a:ext cx="305006" cy="0"/>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xmlns="" id="{A55E54B4-243C-4ADF-AEB7-99430BF1E863}"/>
              </a:ext>
            </a:extLst>
          </p:cNvPr>
          <p:cNvCxnSpPr/>
          <p:nvPr/>
        </p:nvCxnSpPr>
        <p:spPr>
          <a:xfrm>
            <a:off x="3723544" y="2413663"/>
            <a:ext cx="305006" cy="0"/>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xmlns="" id="{8E69A545-D21E-489C-B4A8-6F2A2ECBCAAF}"/>
              </a:ext>
            </a:extLst>
          </p:cNvPr>
          <p:cNvSpPr txBox="1"/>
          <p:nvPr/>
        </p:nvSpPr>
        <p:spPr>
          <a:xfrm>
            <a:off x="4116565" y="2222717"/>
            <a:ext cx="678669" cy="338554"/>
          </a:xfrm>
          <a:prstGeom prst="rect">
            <a:avLst/>
          </a:prstGeom>
          <a:noFill/>
        </p:spPr>
        <p:txBody>
          <a:bodyPr wrap="square" rtlCol="0">
            <a:spAutoFit/>
          </a:bodyPr>
          <a:lstStyle/>
          <a:p>
            <a:r>
              <a:rPr lang="es-CO" sz="1600" i="1" dirty="0"/>
              <a:t>PEI </a:t>
            </a:r>
          </a:p>
        </p:txBody>
      </p:sp>
      <p:sp>
        <p:nvSpPr>
          <p:cNvPr id="16" name="CuadroTexto 15">
            <a:extLst>
              <a:ext uri="{FF2B5EF4-FFF2-40B4-BE49-F238E27FC236}">
                <a16:creationId xmlns:a16="http://schemas.microsoft.com/office/drawing/2014/main" xmlns="" id="{E59D97D8-55E7-4E7C-841F-3A0E7E620BEA}"/>
              </a:ext>
            </a:extLst>
          </p:cNvPr>
          <p:cNvSpPr txBox="1"/>
          <p:nvPr/>
        </p:nvSpPr>
        <p:spPr>
          <a:xfrm>
            <a:off x="3495986" y="4045909"/>
            <a:ext cx="1945515" cy="584775"/>
          </a:xfrm>
          <a:prstGeom prst="rect">
            <a:avLst/>
          </a:prstGeom>
          <a:noFill/>
        </p:spPr>
        <p:txBody>
          <a:bodyPr wrap="square" rtlCol="0">
            <a:spAutoFit/>
          </a:bodyPr>
          <a:lstStyle/>
          <a:p>
            <a:r>
              <a:rPr lang="es-CO" sz="1600" i="1" dirty="0"/>
              <a:t>Concejo Académico </a:t>
            </a:r>
          </a:p>
        </p:txBody>
      </p:sp>
      <p:sp>
        <p:nvSpPr>
          <p:cNvPr id="19" name="Rectángulo: esquinas redondeadas 18">
            <a:extLst>
              <a:ext uri="{FF2B5EF4-FFF2-40B4-BE49-F238E27FC236}">
                <a16:creationId xmlns:a16="http://schemas.microsoft.com/office/drawing/2014/main" xmlns="" id="{AF46AF2B-4FEB-488B-830A-C160E2FC6C61}"/>
              </a:ext>
            </a:extLst>
          </p:cNvPr>
          <p:cNvSpPr/>
          <p:nvPr/>
        </p:nvSpPr>
        <p:spPr>
          <a:xfrm>
            <a:off x="5117207" y="2005141"/>
            <a:ext cx="5357611" cy="877932"/>
          </a:xfrm>
          <a:prstGeom prst="roundRect">
            <a:avLst/>
          </a:prstGeom>
          <a:solidFill>
            <a:srgbClr val="DAF5B9"/>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CO" sz="1400" b="1" i="1" dirty="0">
                <a:solidFill>
                  <a:srgbClr val="293F11"/>
                </a:solidFill>
              </a:rPr>
              <a:t>LINEAMIENTOS </a:t>
            </a:r>
          </a:p>
          <a:p>
            <a:pPr marL="285750" indent="-285750">
              <a:buFont typeface="Arial" panose="020B0604020202020204" pitchFamily="34" charset="0"/>
              <a:buChar char="•"/>
            </a:pPr>
            <a:r>
              <a:rPr lang="es-CO" sz="1400" dirty="0">
                <a:solidFill>
                  <a:srgbClr val="293F11"/>
                </a:solidFill>
              </a:rPr>
              <a:t>Organización por ciclos y campos de pensamiento</a:t>
            </a:r>
          </a:p>
          <a:p>
            <a:pPr marL="285750" indent="-285750">
              <a:buFont typeface="Arial" panose="020B0604020202020204" pitchFamily="34" charset="0"/>
              <a:buChar char="•"/>
            </a:pPr>
            <a:r>
              <a:rPr lang="es-CO" sz="1400" dirty="0">
                <a:solidFill>
                  <a:srgbClr val="293F11"/>
                </a:solidFill>
              </a:rPr>
              <a:t>Desarrollo de competencias</a:t>
            </a:r>
          </a:p>
          <a:p>
            <a:pPr marL="285750" indent="-285750">
              <a:buFont typeface="Arial" panose="020B0604020202020204" pitchFamily="34" charset="0"/>
              <a:buChar char="•"/>
            </a:pPr>
            <a:r>
              <a:rPr lang="es-CO" sz="1400" dirty="0">
                <a:solidFill>
                  <a:srgbClr val="293F11"/>
                </a:solidFill>
              </a:rPr>
              <a:t>Enseñanza para la comprensión</a:t>
            </a:r>
          </a:p>
        </p:txBody>
      </p:sp>
      <p:cxnSp>
        <p:nvCxnSpPr>
          <p:cNvPr id="24" name="Conector: angular 23">
            <a:extLst>
              <a:ext uri="{FF2B5EF4-FFF2-40B4-BE49-F238E27FC236}">
                <a16:creationId xmlns:a16="http://schemas.microsoft.com/office/drawing/2014/main" xmlns="" id="{943DCB2F-538A-4249-AED3-1DE37A70E106}"/>
              </a:ext>
            </a:extLst>
          </p:cNvPr>
          <p:cNvCxnSpPr>
            <a:cxnSpLocks/>
            <a:stCxn id="9" idx="2"/>
          </p:cNvCxnSpPr>
          <p:nvPr/>
        </p:nvCxnSpPr>
        <p:spPr>
          <a:xfrm rot="16200000" flipH="1">
            <a:off x="2111984" y="3000461"/>
            <a:ext cx="1759558" cy="1008443"/>
          </a:xfrm>
          <a:prstGeom prst="bentConnector3">
            <a:avLst>
              <a:gd name="adj1" fmla="val 50000"/>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9" name="Gráfico 28" descr="Libros">
            <a:extLst>
              <a:ext uri="{FF2B5EF4-FFF2-40B4-BE49-F238E27FC236}">
                <a16:creationId xmlns:a16="http://schemas.microsoft.com/office/drawing/2014/main" xmlns="" id="{DB46C5AA-5A2E-474E-A2F4-21B1ADEDA0B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599062" y="124539"/>
            <a:ext cx="914400" cy="914400"/>
          </a:xfrm>
          <a:prstGeom prst="rect">
            <a:avLst/>
          </a:prstGeom>
        </p:spPr>
      </p:pic>
    </p:spTree>
    <p:extLst>
      <p:ext uri="{BB962C8B-B14F-4D97-AF65-F5344CB8AC3E}">
        <p14:creationId xmlns:p14="http://schemas.microsoft.com/office/powerpoint/2010/main" val="1852176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1F9AF36D-94F9-4441-9EF2-35B0B4BB4993}"/>
              </a:ext>
            </a:extLst>
          </p:cNvPr>
          <p:cNvSpPr txBox="1"/>
          <p:nvPr/>
        </p:nvSpPr>
        <p:spPr>
          <a:xfrm>
            <a:off x="2373484" y="1909001"/>
            <a:ext cx="3020551" cy="2573693"/>
          </a:xfrm>
          <a:prstGeom prst="rect">
            <a:avLst/>
          </a:prstGeom>
        </p:spPr>
        <p:txBody>
          <a:bodyPr vert="horz" lIns="91440" tIns="45720" rIns="91440" bIns="45720" rtlCol="0" anchor="b">
            <a:normAutofit fontScale="47500" lnSpcReduction="20000"/>
          </a:bodyPr>
          <a:lstStyle/>
          <a:p>
            <a:pPr>
              <a:lnSpc>
                <a:spcPct val="90000"/>
              </a:lnSpc>
              <a:spcBef>
                <a:spcPct val="0"/>
              </a:spcBef>
              <a:spcAft>
                <a:spcPts val="600"/>
              </a:spcAft>
            </a:pPr>
            <a:r>
              <a:rPr lang="en-US" sz="4800" dirty="0" err="1">
                <a:solidFill>
                  <a:schemeClr val="accent6">
                    <a:lumMod val="50000"/>
                  </a:schemeClr>
                </a:solidFill>
                <a:latin typeface="+mj-lt"/>
                <a:ea typeface="+mj-ea"/>
                <a:cs typeface="+mj-cs"/>
              </a:rPr>
              <a:t>Equipo</a:t>
            </a:r>
            <a:endParaRPr lang="en-US" sz="4800" dirty="0">
              <a:solidFill>
                <a:schemeClr val="accent6">
                  <a:lumMod val="50000"/>
                </a:schemeClr>
              </a:solidFill>
              <a:latin typeface="+mj-lt"/>
              <a:ea typeface="+mj-ea"/>
              <a:cs typeface="+mj-cs"/>
            </a:endParaRPr>
          </a:p>
          <a:p>
            <a:pPr>
              <a:lnSpc>
                <a:spcPct val="90000"/>
              </a:lnSpc>
              <a:spcBef>
                <a:spcPct val="0"/>
              </a:spcBef>
              <a:spcAft>
                <a:spcPts val="600"/>
              </a:spcAft>
            </a:pPr>
            <a:r>
              <a:rPr lang="en-US" sz="4800" dirty="0" err="1">
                <a:solidFill>
                  <a:schemeClr val="accent6">
                    <a:lumMod val="50000"/>
                  </a:schemeClr>
                </a:solidFill>
                <a:latin typeface="+mj-lt"/>
                <a:ea typeface="+mj-ea"/>
                <a:cs typeface="+mj-cs"/>
              </a:rPr>
              <a:t>Pedagógico</a:t>
            </a:r>
            <a:r>
              <a:rPr lang="en-US" sz="4800" dirty="0">
                <a:solidFill>
                  <a:schemeClr val="accent6">
                    <a:lumMod val="50000"/>
                  </a:schemeClr>
                </a:solidFill>
                <a:latin typeface="+mj-lt"/>
                <a:ea typeface="+mj-ea"/>
                <a:cs typeface="+mj-cs"/>
              </a:rPr>
              <a:t> JM</a:t>
            </a:r>
          </a:p>
          <a:p>
            <a:pPr>
              <a:lnSpc>
                <a:spcPct val="90000"/>
              </a:lnSpc>
              <a:spcBef>
                <a:spcPct val="0"/>
              </a:spcBef>
              <a:spcAft>
                <a:spcPts val="600"/>
              </a:spcAft>
            </a:pPr>
            <a:endParaRPr lang="en-US" sz="4800" dirty="0">
              <a:solidFill>
                <a:schemeClr val="accent6">
                  <a:lumMod val="50000"/>
                </a:schemeClr>
              </a:solidFill>
              <a:latin typeface="+mj-lt"/>
              <a:ea typeface="+mj-ea"/>
              <a:cs typeface="+mj-cs"/>
            </a:endParaRPr>
          </a:p>
          <a:p>
            <a:pPr>
              <a:lnSpc>
                <a:spcPct val="90000"/>
              </a:lnSpc>
              <a:spcBef>
                <a:spcPct val="0"/>
              </a:spcBef>
              <a:spcAft>
                <a:spcPts val="600"/>
              </a:spcAft>
            </a:pPr>
            <a:endParaRPr lang="en-US" sz="4800" dirty="0">
              <a:solidFill>
                <a:schemeClr val="accent6">
                  <a:lumMod val="50000"/>
                </a:schemeClr>
              </a:solidFill>
              <a:latin typeface="+mj-lt"/>
              <a:ea typeface="+mj-ea"/>
              <a:cs typeface="+mj-cs"/>
            </a:endParaRPr>
          </a:p>
          <a:p>
            <a:pPr>
              <a:lnSpc>
                <a:spcPct val="90000"/>
              </a:lnSpc>
              <a:spcBef>
                <a:spcPct val="0"/>
              </a:spcBef>
              <a:spcAft>
                <a:spcPts val="600"/>
              </a:spcAft>
            </a:pPr>
            <a:endParaRPr lang="en-US" sz="4800" dirty="0">
              <a:solidFill>
                <a:schemeClr val="accent6">
                  <a:lumMod val="50000"/>
                </a:schemeClr>
              </a:solidFill>
              <a:latin typeface="+mj-lt"/>
              <a:ea typeface="+mj-ea"/>
              <a:cs typeface="+mj-cs"/>
            </a:endParaRPr>
          </a:p>
          <a:p>
            <a:pPr>
              <a:lnSpc>
                <a:spcPct val="90000"/>
              </a:lnSpc>
              <a:spcBef>
                <a:spcPct val="0"/>
              </a:spcBef>
              <a:spcAft>
                <a:spcPts val="600"/>
              </a:spcAft>
            </a:pPr>
            <a:endParaRPr lang="en-US" sz="4800" dirty="0">
              <a:solidFill>
                <a:schemeClr val="accent6">
                  <a:lumMod val="50000"/>
                </a:schemeClr>
              </a:solidFill>
              <a:latin typeface="+mj-lt"/>
              <a:ea typeface="+mj-ea"/>
              <a:cs typeface="+mj-cs"/>
            </a:endParaRPr>
          </a:p>
          <a:p>
            <a:pPr>
              <a:lnSpc>
                <a:spcPct val="90000"/>
              </a:lnSpc>
              <a:spcBef>
                <a:spcPct val="0"/>
              </a:spcBef>
              <a:spcAft>
                <a:spcPts val="600"/>
              </a:spcAft>
            </a:pPr>
            <a:r>
              <a:rPr lang="en-US" sz="9400" dirty="0" err="1">
                <a:solidFill>
                  <a:schemeClr val="accent3">
                    <a:lumMod val="75000"/>
                  </a:schemeClr>
                </a:solidFill>
                <a:latin typeface="+mj-lt"/>
                <a:ea typeface="+mj-ea"/>
                <a:cs typeface="+mj-cs"/>
              </a:rPr>
              <a:t>Acuerdos</a:t>
            </a:r>
            <a:endParaRPr lang="en-US" sz="9400" dirty="0">
              <a:solidFill>
                <a:schemeClr val="accent3">
                  <a:lumMod val="75000"/>
                </a:schemeClr>
              </a:solidFill>
              <a:latin typeface="+mj-lt"/>
              <a:ea typeface="+mj-ea"/>
              <a:cs typeface="+mj-cs"/>
            </a:endParaRPr>
          </a:p>
        </p:txBody>
      </p:sp>
      <p:sp>
        <p:nvSpPr>
          <p:cNvPr id="15" name="Título 1">
            <a:extLst>
              <a:ext uri="{FF2B5EF4-FFF2-40B4-BE49-F238E27FC236}">
                <a16:creationId xmlns:a16="http://schemas.microsoft.com/office/drawing/2014/main" xmlns="" id="{7FF381DB-B669-4C04-BC92-84969500E5B2}"/>
              </a:ext>
            </a:extLst>
          </p:cNvPr>
          <p:cNvSpPr txBox="1">
            <a:spLocks/>
          </p:cNvSpPr>
          <p:nvPr/>
        </p:nvSpPr>
        <p:spPr>
          <a:xfrm>
            <a:off x="9978725" y="-42203"/>
            <a:ext cx="2073508" cy="46423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r>
              <a:rPr lang="es-CO" sz="1000" b="1" dirty="0">
                <a:solidFill>
                  <a:srgbClr val="293F11"/>
                </a:solidFill>
              </a:rPr>
              <a:t>Colegio Carlos Alban Holguín</a:t>
            </a:r>
            <a:br>
              <a:rPr lang="es-CO" sz="1000" b="1" dirty="0">
                <a:solidFill>
                  <a:srgbClr val="293F11"/>
                </a:solidFill>
              </a:rPr>
            </a:br>
            <a:r>
              <a:rPr lang="es-CO" sz="1000" b="1" dirty="0">
                <a:solidFill>
                  <a:srgbClr val="293F11"/>
                </a:solidFill>
              </a:rPr>
              <a:t>Secundaria- JM</a:t>
            </a:r>
          </a:p>
        </p:txBody>
      </p:sp>
      <p:pic>
        <p:nvPicPr>
          <p:cNvPr id="11" name="Gráfico 10" descr="Sala de juntas">
            <a:extLst>
              <a:ext uri="{FF2B5EF4-FFF2-40B4-BE49-F238E27FC236}">
                <a16:creationId xmlns:a16="http://schemas.microsoft.com/office/drawing/2014/main" xmlns="" id="{EF4D434D-7D24-4B21-A8FD-24FB510015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406887" y="422033"/>
            <a:ext cx="4990530" cy="5547631"/>
          </a:xfrm>
          <a:prstGeom prst="rect">
            <a:avLst/>
          </a:prstGeom>
        </p:spPr>
      </p:pic>
    </p:spTree>
    <p:extLst>
      <p:ext uri="{BB962C8B-B14F-4D97-AF65-F5344CB8AC3E}">
        <p14:creationId xmlns:p14="http://schemas.microsoft.com/office/powerpoint/2010/main" val="661176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8D06CE56-3881-4ADA-8CEF-D18B02C24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6645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xmlns="" id="{79F3C543-62EC-4433-9C93-A2CD8764E9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sp useBgFill="1">
        <p:nvSpPr>
          <p:cNvPr id="16" name="Rectangle 15">
            <a:extLst>
              <a:ext uri="{FF2B5EF4-FFF2-40B4-BE49-F238E27FC236}">
                <a16:creationId xmlns:a16="http://schemas.microsoft.com/office/drawing/2014/main" xmlns="" id="{68AF5748-FED8-45BA-8631-26D1D10F32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uadroTexto 1">
            <a:extLst>
              <a:ext uri="{FF2B5EF4-FFF2-40B4-BE49-F238E27FC236}">
                <a16:creationId xmlns:a16="http://schemas.microsoft.com/office/drawing/2014/main" xmlns="" id="{1F9AF36D-94F9-4441-9EF2-35B0B4BB4993}"/>
              </a:ext>
            </a:extLst>
          </p:cNvPr>
          <p:cNvSpPr txBox="1"/>
          <p:nvPr/>
        </p:nvSpPr>
        <p:spPr>
          <a:xfrm>
            <a:off x="1713473" y="2178431"/>
            <a:ext cx="4023360" cy="323253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800" dirty="0">
                <a:solidFill>
                  <a:schemeClr val="accent6">
                    <a:lumMod val="50000"/>
                  </a:schemeClr>
                </a:solidFill>
                <a:latin typeface="+mj-lt"/>
                <a:ea typeface="+mj-ea"/>
                <a:cs typeface="+mj-cs"/>
              </a:rPr>
              <a:t>Campos de </a:t>
            </a:r>
            <a:r>
              <a:rPr lang="en-US" sz="4800" dirty="0" err="1">
                <a:solidFill>
                  <a:schemeClr val="accent6">
                    <a:lumMod val="50000"/>
                  </a:schemeClr>
                </a:solidFill>
                <a:latin typeface="+mj-lt"/>
                <a:ea typeface="+mj-ea"/>
                <a:cs typeface="+mj-cs"/>
              </a:rPr>
              <a:t>Pensamiento</a:t>
            </a:r>
            <a:r>
              <a:rPr lang="en-US" sz="4800" dirty="0">
                <a:solidFill>
                  <a:schemeClr val="accent6">
                    <a:lumMod val="50000"/>
                  </a:schemeClr>
                </a:solidFill>
                <a:latin typeface="+mj-lt"/>
                <a:ea typeface="+mj-ea"/>
                <a:cs typeface="+mj-cs"/>
              </a:rPr>
              <a:t> </a:t>
            </a:r>
          </a:p>
          <a:p>
            <a:pPr>
              <a:lnSpc>
                <a:spcPct val="90000"/>
              </a:lnSpc>
              <a:spcBef>
                <a:spcPct val="0"/>
              </a:spcBef>
              <a:spcAft>
                <a:spcPts val="600"/>
              </a:spcAft>
            </a:pPr>
            <a:endParaRPr lang="en-US" sz="4800" dirty="0">
              <a:solidFill>
                <a:schemeClr val="accent6">
                  <a:lumMod val="50000"/>
                </a:schemeClr>
              </a:solidFill>
              <a:latin typeface="+mj-lt"/>
              <a:ea typeface="+mj-ea"/>
              <a:cs typeface="+mj-cs"/>
            </a:endParaRPr>
          </a:p>
          <a:p>
            <a:pPr>
              <a:lnSpc>
                <a:spcPct val="90000"/>
              </a:lnSpc>
              <a:spcBef>
                <a:spcPct val="0"/>
              </a:spcBef>
              <a:spcAft>
                <a:spcPts val="600"/>
              </a:spcAft>
            </a:pPr>
            <a:r>
              <a:rPr lang="en-US" sz="4800" dirty="0" err="1">
                <a:solidFill>
                  <a:schemeClr val="accent6">
                    <a:lumMod val="50000"/>
                  </a:schemeClr>
                </a:solidFill>
                <a:latin typeface="+mj-lt"/>
                <a:ea typeface="+mj-ea"/>
                <a:cs typeface="+mj-cs"/>
              </a:rPr>
              <a:t>Organización</a:t>
            </a:r>
            <a:endParaRPr lang="en-US" sz="4800" dirty="0">
              <a:solidFill>
                <a:schemeClr val="accent6">
                  <a:lumMod val="50000"/>
                </a:schemeClr>
              </a:solidFill>
              <a:latin typeface="+mj-lt"/>
              <a:ea typeface="+mj-ea"/>
              <a:cs typeface="+mj-cs"/>
            </a:endParaRPr>
          </a:p>
        </p:txBody>
      </p:sp>
      <p:sp>
        <p:nvSpPr>
          <p:cNvPr id="18" name="Rectangle 17">
            <a:extLst>
              <a:ext uri="{FF2B5EF4-FFF2-40B4-BE49-F238E27FC236}">
                <a16:creationId xmlns:a16="http://schemas.microsoft.com/office/drawing/2014/main" xmlns=""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764079"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xmlns=""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pic>
        <p:nvPicPr>
          <p:cNvPr id="7" name="Gráfico 6" descr="Libreta de direcciones">
            <a:extLst>
              <a:ext uri="{FF2B5EF4-FFF2-40B4-BE49-F238E27FC236}">
                <a16:creationId xmlns:a16="http://schemas.microsoft.com/office/drawing/2014/main" xmlns="" id="{55C0AAFC-85FA-4ABA-9EA9-E53A3E0B4A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969278" y="2034862"/>
            <a:ext cx="4046201" cy="4046201"/>
          </a:xfrm>
          <a:prstGeom prst="rect">
            <a:avLst/>
          </a:prstGeom>
        </p:spPr>
      </p:pic>
      <p:sp>
        <p:nvSpPr>
          <p:cNvPr id="3" name="Rectángulo 2">
            <a:extLst>
              <a:ext uri="{FF2B5EF4-FFF2-40B4-BE49-F238E27FC236}">
                <a16:creationId xmlns:a16="http://schemas.microsoft.com/office/drawing/2014/main" xmlns="" id="{2987CB1B-3F0F-4D6C-9971-791B74E7C446}"/>
              </a:ext>
            </a:extLst>
          </p:cNvPr>
          <p:cNvSpPr/>
          <p:nvPr/>
        </p:nvSpPr>
        <p:spPr>
          <a:xfrm>
            <a:off x="2492709" y="295093"/>
            <a:ext cx="196948" cy="661181"/>
          </a:xfrm>
          <a:prstGeom prst="rect">
            <a:avLst/>
          </a:prstGeom>
          <a:solidFill>
            <a:srgbClr val="3F6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Título 1">
            <a:extLst>
              <a:ext uri="{FF2B5EF4-FFF2-40B4-BE49-F238E27FC236}">
                <a16:creationId xmlns:a16="http://schemas.microsoft.com/office/drawing/2014/main" xmlns="" id="{7FF381DB-B669-4C04-BC92-84969500E5B2}"/>
              </a:ext>
            </a:extLst>
          </p:cNvPr>
          <p:cNvSpPr txBox="1">
            <a:spLocks/>
          </p:cNvSpPr>
          <p:nvPr/>
        </p:nvSpPr>
        <p:spPr>
          <a:xfrm>
            <a:off x="9978725" y="-42203"/>
            <a:ext cx="2073508" cy="46423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r>
              <a:rPr lang="es-CO" sz="1000" b="1" dirty="0">
                <a:solidFill>
                  <a:srgbClr val="293F11"/>
                </a:solidFill>
              </a:rPr>
              <a:t>Colegio Carlos Alban Holguín</a:t>
            </a:r>
            <a:br>
              <a:rPr lang="es-CO" sz="1000" b="1" dirty="0">
                <a:solidFill>
                  <a:srgbClr val="293F11"/>
                </a:solidFill>
              </a:rPr>
            </a:br>
            <a:r>
              <a:rPr lang="es-CO" sz="1000" b="1" dirty="0">
                <a:solidFill>
                  <a:srgbClr val="293F11"/>
                </a:solidFill>
              </a:rPr>
              <a:t>Secundaria- JM</a:t>
            </a:r>
          </a:p>
        </p:txBody>
      </p:sp>
    </p:spTree>
    <p:extLst>
      <p:ext uri="{BB962C8B-B14F-4D97-AF65-F5344CB8AC3E}">
        <p14:creationId xmlns:p14="http://schemas.microsoft.com/office/powerpoint/2010/main" val="95852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9C6BB07-6A25-407F-B649-4FE0D1148F3F}"/>
              </a:ext>
            </a:extLst>
          </p:cNvPr>
          <p:cNvSpPr>
            <a:spLocks noGrp="1"/>
          </p:cNvSpPr>
          <p:nvPr>
            <p:ph type="title"/>
          </p:nvPr>
        </p:nvSpPr>
        <p:spPr>
          <a:xfrm>
            <a:off x="2018002" y="117785"/>
            <a:ext cx="8690149" cy="1179576"/>
          </a:xfrm>
        </p:spPr>
        <p:txBody>
          <a:bodyPr/>
          <a:lstStyle/>
          <a:p>
            <a:r>
              <a:rPr lang="es-CO" b="1" dirty="0">
                <a:solidFill>
                  <a:srgbClr val="293F11"/>
                </a:solidFill>
              </a:rPr>
              <a:t>Desarrollo de competencias</a:t>
            </a:r>
          </a:p>
        </p:txBody>
      </p:sp>
      <p:sp>
        <p:nvSpPr>
          <p:cNvPr id="3" name="Marcador de contenido 2">
            <a:extLst>
              <a:ext uri="{FF2B5EF4-FFF2-40B4-BE49-F238E27FC236}">
                <a16:creationId xmlns:a16="http://schemas.microsoft.com/office/drawing/2014/main" xmlns="" id="{E95C4EB8-30E6-4DE5-A6AA-2E07DE188C89}"/>
              </a:ext>
            </a:extLst>
          </p:cNvPr>
          <p:cNvSpPr>
            <a:spLocks noGrp="1"/>
          </p:cNvSpPr>
          <p:nvPr>
            <p:ph idx="1"/>
          </p:nvPr>
        </p:nvSpPr>
        <p:spPr>
          <a:xfrm>
            <a:off x="2412643" y="2228046"/>
            <a:ext cx="7881871" cy="1200956"/>
          </a:xfrm>
          <a:solidFill>
            <a:schemeClr val="accent3">
              <a:lumMod val="40000"/>
              <a:lumOff val="60000"/>
            </a:schemeClr>
          </a:solidFill>
        </p:spPr>
        <p:txBody>
          <a:bodyPr>
            <a:normAutofit fontScale="62500" lnSpcReduction="20000"/>
          </a:bodyPr>
          <a:lstStyle/>
          <a:p>
            <a:pPr marL="0" indent="0" algn="just">
              <a:buNone/>
            </a:pPr>
            <a:r>
              <a:rPr lang="es-CO" dirty="0"/>
              <a:t>Con base en la charla de Miguel de Zubiría, coherentes con la estructura  y lineamientos institucionales CAH, se acordó que para esta etapa formativa de nuestro proceso, los </a:t>
            </a:r>
            <a:r>
              <a:rPr lang="es-CO" i="1" dirty="0"/>
              <a:t>desempeños</a:t>
            </a:r>
            <a:r>
              <a:rPr lang="es-CO" dirty="0"/>
              <a:t> propuestos para los estudiantes de secundaria, promovieran su capacidad de :</a:t>
            </a:r>
          </a:p>
        </p:txBody>
      </p:sp>
      <p:sp>
        <p:nvSpPr>
          <p:cNvPr id="5" name="CuadroTexto 4">
            <a:extLst>
              <a:ext uri="{FF2B5EF4-FFF2-40B4-BE49-F238E27FC236}">
                <a16:creationId xmlns:a16="http://schemas.microsoft.com/office/drawing/2014/main" xmlns="" id="{3C80491F-6141-4BBA-904A-4D24A4F1332C}"/>
              </a:ext>
            </a:extLst>
          </p:cNvPr>
          <p:cNvSpPr txBox="1"/>
          <p:nvPr/>
        </p:nvSpPr>
        <p:spPr>
          <a:xfrm>
            <a:off x="3383106" y="3520165"/>
            <a:ext cx="6523027" cy="707886"/>
          </a:xfrm>
          <a:prstGeom prst="rect">
            <a:avLst/>
          </a:prstGeom>
          <a:noFill/>
        </p:spPr>
        <p:txBody>
          <a:bodyPr wrap="square" rtlCol="0">
            <a:spAutoFit/>
          </a:bodyPr>
          <a:lstStyle/>
          <a:p>
            <a:r>
              <a:rPr lang="es-CO" sz="2000" dirty="0"/>
              <a:t>1. Pensar  (de manera crítica y desarrollando su pensamiento lógico</a:t>
            </a:r>
            <a:r>
              <a:rPr lang="es-CO" dirty="0"/>
              <a:t>)</a:t>
            </a:r>
          </a:p>
        </p:txBody>
      </p:sp>
      <p:sp>
        <p:nvSpPr>
          <p:cNvPr id="6" name="CuadroTexto 5">
            <a:extLst>
              <a:ext uri="{FF2B5EF4-FFF2-40B4-BE49-F238E27FC236}">
                <a16:creationId xmlns:a16="http://schemas.microsoft.com/office/drawing/2014/main" xmlns="" id="{FA886391-9388-491D-8B47-F2D68D623837}"/>
              </a:ext>
            </a:extLst>
          </p:cNvPr>
          <p:cNvSpPr txBox="1"/>
          <p:nvPr/>
        </p:nvSpPr>
        <p:spPr>
          <a:xfrm>
            <a:off x="3383106" y="4237382"/>
            <a:ext cx="5660139" cy="403958"/>
          </a:xfrm>
          <a:prstGeom prst="rect">
            <a:avLst/>
          </a:prstGeom>
          <a:noFill/>
        </p:spPr>
        <p:txBody>
          <a:bodyPr wrap="square" rtlCol="0">
            <a:spAutoFit/>
          </a:bodyPr>
          <a:lstStyle/>
          <a:p>
            <a:r>
              <a:rPr lang="es-CO" dirty="0"/>
              <a:t>2. </a:t>
            </a:r>
            <a:r>
              <a:rPr lang="es-CO" sz="2000" dirty="0"/>
              <a:t>Comunicarse</a:t>
            </a:r>
          </a:p>
        </p:txBody>
      </p:sp>
      <p:sp>
        <p:nvSpPr>
          <p:cNvPr id="7" name="CuadroTexto 6">
            <a:extLst>
              <a:ext uri="{FF2B5EF4-FFF2-40B4-BE49-F238E27FC236}">
                <a16:creationId xmlns:a16="http://schemas.microsoft.com/office/drawing/2014/main" xmlns="" id="{04811C1F-9CD4-480C-A7BA-29F34D33E4C4}"/>
              </a:ext>
            </a:extLst>
          </p:cNvPr>
          <p:cNvSpPr txBox="1"/>
          <p:nvPr/>
        </p:nvSpPr>
        <p:spPr>
          <a:xfrm>
            <a:off x="3383106" y="4741776"/>
            <a:ext cx="5660139" cy="403958"/>
          </a:xfrm>
          <a:prstGeom prst="rect">
            <a:avLst/>
          </a:prstGeom>
          <a:noFill/>
        </p:spPr>
        <p:txBody>
          <a:bodyPr wrap="square" rtlCol="0">
            <a:spAutoFit/>
          </a:bodyPr>
          <a:lstStyle/>
          <a:p>
            <a:r>
              <a:rPr lang="es-CO" sz="2000" dirty="0"/>
              <a:t>3. Convivir, Vivir y Sobrevivir </a:t>
            </a:r>
          </a:p>
        </p:txBody>
      </p:sp>
      <p:sp>
        <p:nvSpPr>
          <p:cNvPr id="8" name="Marcador de contenido 2">
            <a:extLst>
              <a:ext uri="{FF2B5EF4-FFF2-40B4-BE49-F238E27FC236}">
                <a16:creationId xmlns:a16="http://schemas.microsoft.com/office/drawing/2014/main" xmlns="" id="{CCDADA7B-BCE1-4E92-AC22-09C99030A663}"/>
              </a:ext>
            </a:extLst>
          </p:cNvPr>
          <p:cNvSpPr txBox="1">
            <a:spLocks/>
          </p:cNvSpPr>
          <p:nvPr/>
        </p:nvSpPr>
        <p:spPr>
          <a:xfrm>
            <a:off x="2703683" y="5525117"/>
            <a:ext cx="7881871" cy="1010295"/>
          </a:xfrm>
          <a:prstGeom prst="rect">
            <a:avLst/>
          </a:prstGeom>
          <a:solidFill>
            <a:schemeClr val="accent3">
              <a:lumMod val="40000"/>
              <a:lumOff val="60000"/>
            </a:schemeClr>
          </a:solidFill>
        </p:spPr>
        <p:txBody>
          <a:bodyPr vert="horz" lIns="91440" tIns="45720" rIns="91440" bIns="45720" rtlCol="0">
            <a:normAutofit fontScale="5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dirty="0"/>
              <a:t>En un contexto afectado por una pandemia, en situación de aislamiento social limitado al contacto físico con su familia y a través de medios digitales no en todos los casos con sus amigos, compañeros y comunidad en general.</a:t>
            </a:r>
          </a:p>
        </p:txBody>
      </p:sp>
      <p:pic>
        <p:nvPicPr>
          <p:cNvPr id="14" name="Gráfico 13" descr="Contorno de cara de ángel">
            <a:extLst>
              <a:ext uri="{FF2B5EF4-FFF2-40B4-BE49-F238E27FC236}">
                <a16:creationId xmlns:a16="http://schemas.microsoft.com/office/drawing/2014/main" xmlns="" id="{55099F7D-BC7B-4DFD-8D87-4AA363F46A5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10014" y="4201961"/>
            <a:ext cx="410126" cy="461597"/>
          </a:xfrm>
          <a:prstGeom prst="rect">
            <a:avLst/>
          </a:prstGeom>
        </p:spPr>
      </p:pic>
      <p:sp>
        <p:nvSpPr>
          <p:cNvPr id="15" name="Rectángulo: esquinas redondeadas 14">
            <a:extLst>
              <a:ext uri="{FF2B5EF4-FFF2-40B4-BE49-F238E27FC236}">
                <a16:creationId xmlns:a16="http://schemas.microsoft.com/office/drawing/2014/main" xmlns="" id="{82C348D6-39B5-4F6C-890D-27076D2163BA}"/>
              </a:ext>
            </a:extLst>
          </p:cNvPr>
          <p:cNvSpPr/>
          <p:nvPr/>
        </p:nvSpPr>
        <p:spPr>
          <a:xfrm rot="16200000">
            <a:off x="1412319" y="5830208"/>
            <a:ext cx="1391479" cy="4001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Contexto</a:t>
            </a:r>
          </a:p>
        </p:txBody>
      </p:sp>
      <p:sp>
        <p:nvSpPr>
          <p:cNvPr id="16" name="Rectángulo: esquinas redondeadas 15">
            <a:extLst>
              <a:ext uri="{FF2B5EF4-FFF2-40B4-BE49-F238E27FC236}">
                <a16:creationId xmlns:a16="http://schemas.microsoft.com/office/drawing/2014/main" xmlns="" id="{60A90611-673C-424A-A2FF-54E703800938}"/>
              </a:ext>
            </a:extLst>
          </p:cNvPr>
          <p:cNvSpPr/>
          <p:nvPr/>
        </p:nvSpPr>
        <p:spPr>
          <a:xfrm rot="16200000">
            <a:off x="1123211" y="4168721"/>
            <a:ext cx="1789583" cy="310147"/>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Competencias</a:t>
            </a:r>
          </a:p>
        </p:txBody>
      </p:sp>
      <p:pic>
        <p:nvPicPr>
          <p:cNvPr id="18" name="Gráfico 17" descr="Aspiración">
            <a:extLst>
              <a:ext uri="{FF2B5EF4-FFF2-40B4-BE49-F238E27FC236}">
                <a16:creationId xmlns:a16="http://schemas.microsoft.com/office/drawing/2014/main" xmlns="" id="{520CA756-8B52-46BB-9A12-33B57F64C9C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271719" y="4439361"/>
            <a:ext cx="591417" cy="708586"/>
          </a:xfrm>
          <a:prstGeom prst="rect">
            <a:avLst/>
          </a:prstGeom>
        </p:spPr>
      </p:pic>
      <p:pic>
        <p:nvPicPr>
          <p:cNvPr id="20" name="Gráfico 19" descr="Cerebro">
            <a:extLst>
              <a:ext uri="{FF2B5EF4-FFF2-40B4-BE49-F238E27FC236}">
                <a16:creationId xmlns:a16="http://schemas.microsoft.com/office/drawing/2014/main" xmlns="" id="{F047E94F-F693-4AAE-897F-EE8C0DEE939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9043245" y="3520165"/>
            <a:ext cx="484881" cy="545734"/>
          </a:xfrm>
          <a:prstGeom prst="rect">
            <a:avLst/>
          </a:prstGeom>
        </p:spPr>
      </p:pic>
      <p:pic>
        <p:nvPicPr>
          <p:cNvPr id="22" name="Gráfico 21" descr="Lluvia de ideas de grupo">
            <a:extLst>
              <a:ext uri="{FF2B5EF4-FFF2-40B4-BE49-F238E27FC236}">
                <a16:creationId xmlns:a16="http://schemas.microsoft.com/office/drawing/2014/main" xmlns="" id="{16C7A191-8A63-4CC1-B540-BF79BE74E1C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649356" y="414559"/>
            <a:ext cx="914400" cy="914400"/>
          </a:xfrm>
          <a:prstGeom prst="rect">
            <a:avLst/>
          </a:prstGeom>
        </p:spPr>
      </p:pic>
    </p:spTree>
    <p:extLst>
      <p:ext uri="{BB962C8B-B14F-4D97-AF65-F5344CB8AC3E}">
        <p14:creationId xmlns:p14="http://schemas.microsoft.com/office/powerpoint/2010/main" val="812797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31520" y="342520"/>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989428" y="337627"/>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639396" y="261854"/>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633047" y="1253992"/>
            <a:ext cx="8415131" cy="461665"/>
          </a:xfrm>
          <a:prstGeom prst="rect">
            <a:avLst/>
          </a:prstGeom>
          <a:noFill/>
        </p:spPr>
        <p:txBody>
          <a:bodyPr wrap="square" rtlCol="0">
            <a:spAutoFit/>
          </a:bodyPr>
          <a:lstStyle/>
          <a:p>
            <a:r>
              <a:rPr lang="es-CO" sz="2400" i="1" dirty="0">
                <a:solidFill>
                  <a:srgbClr val="3F601A"/>
                </a:solidFill>
              </a:rPr>
              <a:t>Que es comprender?</a:t>
            </a:r>
          </a:p>
        </p:txBody>
      </p:sp>
      <p:sp>
        <p:nvSpPr>
          <p:cNvPr id="10" name="CuadroTexto 9">
            <a:extLst>
              <a:ext uri="{FF2B5EF4-FFF2-40B4-BE49-F238E27FC236}">
                <a16:creationId xmlns:a16="http://schemas.microsoft.com/office/drawing/2014/main" xmlns="" id="{BC5AB305-D933-4A92-ADBA-C149156E71A4}"/>
              </a:ext>
            </a:extLst>
          </p:cNvPr>
          <p:cNvSpPr txBox="1"/>
          <p:nvPr/>
        </p:nvSpPr>
        <p:spPr>
          <a:xfrm>
            <a:off x="1939343" y="3622991"/>
            <a:ext cx="8960304" cy="646331"/>
          </a:xfrm>
          <a:prstGeom prst="rect">
            <a:avLst/>
          </a:prstGeom>
          <a:solidFill>
            <a:srgbClr val="DAF5B9"/>
          </a:solidFill>
        </p:spPr>
        <p:txBody>
          <a:bodyPr wrap="square" rtlCol="0">
            <a:spAutoFit/>
          </a:bodyPr>
          <a:lstStyle/>
          <a:p>
            <a:r>
              <a:rPr lang="es-CO" dirty="0"/>
              <a:t>Es la </a:t>
            </a:r>
            <a:r>
              <a:rPr lang="es-CO" b="1" i="1" dirty="0">
                <a:solidFill>
                  <a:srgbClr val="3F601A"/>
                </a:solidFill>
              </a:rPr>
              <a:t>capacidad</a:t>
            </a:r>
            <a:r>
              <a:rPr lang="es-CO" dirty="0"/>
              <a:t> de </a:t>
            </a:r>
            <a:r>
              <a:rPr lang="es-CO" b="1" i="1" dirty="0">
                <a:solidFill>
                  <a:srgbClr val="3F601A"/>
                </a:solidFill>
              </a:rPr>
              <a:t>pensar</a:t>
            </a:r>
            <a:r>
              <a:rPr lang="es-CO" dirty="0"/>
              <a:t> y </a:t>
            </a:r>
            <a:r>
              <a:rPr lang="es-CO" b="1" i="1" dirty="0">
                <a:solidFill>
                  <a:srgbClr val="3F601A"/>
                </a:solidFill>
              </a:rPr>
              <a:t>actuar</a:t>
            </a:r>
            <a:r>
              <a:rPr lang="es-CO" dirty="0"/>
              <a:t> de manera flexible a partir de </a:t>
            </a:r>
            <a:r>
              <a:rPr lang="es-CO" b="1" i="1" dirty="0">
                <a:solidFill>
                  <a:srgbClr val="3F601A"/>
                </a:solidFill>
              </a:rPr>
              <a:t>lo que uno sabe</a:t>
            </a:r>
            <a:r>
              <a:rPr lang="es-CO" b="1" dirty="0">
                <a:solidFill>
                  <a:srgbClr val="3F601A"/>
                </a:solidFill>
              </a:rPr>
              <a:t>,</a:t>
            </a:r>
            <a:r>
              <a:rPr lang="es-CO" dirty="0"/>
              <a:t> en un </a:t>
            </a:r>
            <a:r>
              <a:rPr lang="es-CO" b="1" i="1" dirty="0">
                <a:solidFill>
                  <a:srgbClr val="3F601A"/>
                </a:solidFill>
              </a:rPr>
              <a:t>contexto</a:t>
            </a:r>
            <a:r>
              <a:rPr lang="es-CO" dirty="0"/>
              <a:t> determinado, haciendo énfasis en la flexibilidad. </a:t>
            </a:r>
            <a:r>
              <a:rPr lang="es-CO" i="1" dirty="0"/>
              <a:t>(David Perkins)</a:t>
            </a:r>
          </a:p>
        </p:txBody>
      </p:sp>
      <p:sp>
        <p:nvSpPr>
          <p:cNvPr id="13" name="CuadroTexto 12">
            <a:extLst>
              <a:ext uri="{FF2B5EF4-FFF2-40B4-BE49-F238E27FC236}">
                <a16:creationId xmlns:a16="http://schemas.microsoft.com/office/drawing/2014/main" xmlns="" id="{ED0D5474-9682-4D43-B558-C37847195280}"/>
              </a:ext>
            </a:extLst>
          </p:cNvPr>
          <p:cNvSpPr txBox="1"/>
          <p:nvPr/>
        </p:nvSpPr>
        <p:spPr>
          <a:xfrm>
            <a:off x="-1295837" y="6285741"/>
            <a:ext cx="885179" cy="261610"/>
          </a:xfrm>
          <a:prstGeom prst="rect">
            <a:avLst/>
          </a:prstGeom>
          <a:noFill/>
        </p:spPr>
        <p:txBody>
          <a:bodyPr wrap="none" rtlCol="0">
            <a:spAutoFit/>
          </a:bodyPr>
          <a:lstStyle/>
          <a:p>
            <a:r>
              <a:rPr lang="es-CO" sz="1100" i="1" dirty="0">
                <a:solidFill>
                  <a:srgbClr val="A20000"/>
                </a:solidFill>
              </a:rPr>
              <a:t>Relaciones</a:t>
            </a:r>
          </a:p>
        </p:txBody>
      </p:sp>
      <p:sp>
        <p:nvSpPr>
          <p:cNvPr id="14" name="Rectángulo 13">
            <a:extLst>
              <a:ext uri="{FF2B5EF4-FFF2-40B4-BE49-F238E27FC236}">
                <a16:creationId xmlns:a16="http://schemas.microsoft.com/office/drawing/2014/main" xmlns="" id="{69D8A4E0-DA02-4358-ABCA-9A8FDE4D3789}"/>
              </a:ext>
            </a:extLst>
          </p:cNvPr>
          <p:cNvSpPr/>
          <p:nvPr/>
        </p:nvSpPr>
        <p:spPr>
          <a:xfrm>
            <a:off x="-1295837" y="6317610"/>
            <a:ext cx="1169250" cy="459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8" name="Conector recto de flecha 17">
            <a:extLst>
              <a:ext uri="{FF2B5EF4-FFF2-40B4-BE49-F238E27FC236}">
                <a16:creationId xmlns:a16="http://schemas.microsoft.com/office/drawing/2014/main" xmlns="" id="{4AFEE479-F96E-484E-9056-82953D159C17}"/>
              </a:ext>
            </a:extLst>
          </p:cNvPr>
          <p:cNvCxnSpPr>
            <a:cxnSpLocks/>
          </p:cNvCxnSpPr>
          <p:nvPr/>
        </p:nvCxnSpPr>
        <p:spPr>
          <a:xfrm flipH="1" flipV="1">
            <a:off x="1915970" y="2740476"/>
            <a:ext cx="893493" cy="957974"/>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xmlns="" id="{7226A791-185D-48E7-9B74-8FD122B26E7E}"/>
              </a:ext>
            </a:extLst>
          </p:cNvPr>
          <p:cNvSpPr txBox="1"/>
          <p:nvPr/>
        </p:nvSpPr>
        <p:spPr>
          <a:xfrm>
            <a:off x="534572" y="2309641"/>
            <a:ext cx="1422184" cy="338554"/>
          </a:xfrm>
          <a:prstGeom prst="rect">
            <a:avLst/>
          </a:prstGeom>
          <a:solidFill>
            <a:schemeClr val="accent3">
              <a:lumMod val="60000"/>
              <a:lumOff val="40000"/>
            </a:schemeClr>
          </a:solidFill>
        </p:spPr>
        <p:txBody>
          <a:bodyPr wrap="none" rtlCol="0">
            <a:spAutoFit/>
          </a:bodyPr>
          <a:lstStyle/>
          <a:p>
            <a:r>
              <a:rPr lang="es-CO" sz="1600" i="1" dirty="0">
                <a:solidFill>
                  <a:srgbClr val="3F601A"/>
                </a:solidFill>
              </a:rPr>
              <a:t>Competencia</a:t>
            </a:r>
          </a:p>
        </p:txBody>
      </p:sp>
      <p:cxnSp>
        <p:nvCxnSpPr>
          <p:cNvPr id="21" name="Conector recto de flecha 20">
            <a:extLst>
              <a:ext uri="{FF2B5EF4-FFF2-40B4-BE49-F238E27FC236}">
                <a16:creationId xmlns:a16="http://schemas.microsoft.com/office/drawing/2014/main" xmlns="" id="{87ABFEDD-1A4D-4CC8-847E-B2EB370DAFDB}"/>
              </a:ext>
            </a:extLst>
          </p:cNvPr>
          <p:cNvCxnSpPr>
            <a:cxnSpLocks/>
          </p:cNvCxnSpPr>
          <p:nvPr/>
        </p:nvCxnSpPr>
        <p:spPr>
          <a:xfrm flipH="1" flipV="1">
            <a:off x="4028661" y="2740478"/>
            <a:ext cx="483702" cy="957975"/>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CuadroTexto 22">
            <a:extLst>
              <a:ext uri="{FF2B5EF4-FFF2-40B4-BE49-F238E27FC236}">
                <a16:creationId xmlns:a16="http://schemas.microsoft.com/office/drawing/2014/main" xmlns="" id="{BA01BA09-B59D-46BA-B7AB-57AC7290EDC2}"/>
              </a:ext>
            </a:extLst>
          </p:cNvPr>
          <p:cNvSpPr txBox="1"/>
          <p:nvPr/>
        </p:nvSpPr>
        <p:spPr>
          <a:xfrm>
            <a:off x="2661740" y="2100571"/>
            <a:ext cx="3217547" cy="584775"/>
          </a:xfrm>
          <a:prstGeom prst="rect">
            <a:avLst/>
          </a:prstGeom>
          <a:solidFill>
            <a:schemeClr val="accent3">
              <a:lumMod val="60000"/>
              <a:lumOff val="40000"/>
            </a:schemeClr>
          </a:solidFill>
        </p:spPr>
        <p:txBody>
          <a:bodyPr wrap="none" rtlCol="0">
            <a:spAutoFit/>
          </a:bodyPr>
          <a:lstStyle/>
          <a:p>
            <a:r>
              <a:rPr lang="es-CO" sz="1600" i="1" dirty="0">
                <a:solidFill>
                  <a:srgbClr val="3F601A"/>
                </a:solidFill>
              </a:rPr>
              <a:t>Pensamiento Crítico: </a:t>
            </a:r>
          </a:p>
          <a:p>
            <a:r>
              <a:rPr lang="es-CO" sz="1600" i="1" dirty="0">
                <a:solidFill>
                  <a:srgbClr val="3F601A"/>
                </a:solidFill>
              </a:rPr>
              <a:t>Competencia clave en el modelo</a:t>
            </a:r>
          </a:p>
        </p:txBody>
      </p:sp>
      <p:sp>
        <p:nvSpPr>
          <p:cNvPr id="27" name="CuadroTexto 26">
            <a:extLst>
              <a:ext uri="{FF2B5EF4-FFF2-40B4-BE49-F238E27FC236}">
                <a16:creationId xmlns:a16="http://schemas.microsoft.com/office/drawing/2014/main" xmlns="" id="{8E7EE664-BC5C-4B06-88EA-2091EFB825E6}"/>
              </a:ext>
            </a:extLst>
          </p:cNvPr>
          <p:cNvSpPr txBox="1"/>
          <p:nvPr/>
        </p:nvSpPr>
        <p:spPr>
          <a:xfrm>
            <a:off x="9780962" y="2963988"/>
            <a:ext cx="1436612" cy="338554"/>
          </a:xfrm>
          <a:prstGeom prst="rect">
            <a:avLst/>
          </a:prstGeom>
          <a:solidFill>
            <a:schemeClr val="accent3">
              <a:lumMod val="60000"/>
              <a:lumOff val="40000"/>
            </a:schemeClr>
          </a:solidFill>
        </p:spPr>
        <p:txBody>
          <a:bodyPr wrap="none" rtlCol="0">
            <a:spAutoFit/>
          </a:bodyPr>
          <a:lstStyle/>
          <a:p>
            <a:r>
              <a:rPr lang="es-CO" sz="1600" i="1" dirty="0">
                <a:solidFill>
                  <a:srgbClr val="3F601A"/>
                </a:solidFill>
              </a:rPr>
              <a:t>Conocimiento</a:t>
            </a:r>
          </a:p>
        </p:txBody>
      </p:sp>
      <p:cxnSp>
        <p:nvCxnSpPr>
          <p:cNvPr id="31" name="Conector recto de flecha 30">
            <a:extLst>
              <a:ext uri="{FF2B5EF4-FFF2-40B4-BE49-F238E27FC236}">
                <a16:creationId xmlns:a16="http://schemas.microsoft.com/office/drawing/2014/main" xmlns="" id="{63FCF815-2B86-4089-BAE1-A5A2F1A34A1E}"/>
              </a:ext>
            </a:extLst>
          </p:cNvPr>
          <p:cNvCxnSpPr>
            <a:cxnSpLocks/>
          </p:cNvCxnSpPr>
          <p:nvPr/>
        </p:nvCxnSpPr>
        <p:spPr>
          <a:xfrm flipV="1">
            <a:off x="5492507" y="3281564"/>
            <a:ext cx="318054" cy="408859"/>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CuadroTexto 32">
            <a:extLst>
              <a:ext uri="{FF2B5EF4-FFF2-40B4-BE49-F238E27FC236}">
                <a16:creationId xmlns:a16="http://schemas.microsoft.com/office/drawing/2014/main" xmlns="" id="{CC4E4112-E15D-46E5-AE78-A9097AF1C8EA}"/>
              </a:ext>
            </a:extLst>
          </p:cNvPr>
          <p:cNvSpPr txBox="1"/>
          <p:nvPr/>
        </p:nvSpPr>
        <p:spPr>
          <a:xfrm>
            <a:off x="5133516" y="2957189"/>
            <a:ext cx="4193007" cy="338554"/>
          </a:xfrm>
          <a:prstGeom prst="rect">
            <a:avLst/>
          </a:prstGeom>
          <a:solidFill>
            <a:schemeClr val="accent3">
              <a:lumMod val="60000"/>
              <a:lumOff val="40000"/>
            </a:schemeClr>
          </a:solidFill>
        </p:spPr>
        <p:txBody>
          <a:bodyPr wrap="none" rtlCol="0">
            <a:spAutoFit/>
          </a:bodyPr>
          <a:lstStyle/>
          <a:p>
            <a:r>
              <a:rPr lang="es-CO" sz="1600" i="1" dirty="0">
                <a:solidFill>
                  <a:srgbClr val="3F601A"/>
                </a:solidFill>
              </a:rPr>
              <a:t>Comunicarse – Vivir, Convivir, Sobrevivir…. </a:t>
            </a:r>
          </a:p>
        </p:txBody>
      </p:sp>
      <p:sp>
        <p:nvSpPr>
          <p:cNvPr id="35" name="CuadroTexto 34">
            <a:extLst>
              <a:ext uri="{FF2B5EF4-FFF2-40B4-BE49-F238E27FC236}">
                <a16:creationId xmlns:a16="http://schemas.microsoft.com/office/drawing/2014/main" xmlns="" id="{A603C442-47C6-425A-B0A3-E95CC7955692}"/>
              </a:ext>
            </a:extLst>
          </p:cNvPr>
          <p:cNvSpPr txBox="1"/>
          <p:nvPr/>
        </p:nvSpPr>
        <p:spPr>
          <a:xfrm>
            <a:off x="2268646" y="4863368"/>
            <a:ext cx="5143930" cy="1323439"/>
          </a:xfrm>
          <a:prstGeom prst="rect">
            <a:avLst/>
          </a:prstGeom>
          <a:solidFill>
            <a:schemeClr val="accent3">
              <a:lumMod val="60000"/>
              <a:lumOff val="40000"/>
            </a:schemeClr>
          </a:solidFill>
        </p:spPr>
        <p:txBody>
          <a:bodyPr wrap="square" rtlCol="0">
            <a:spAutoFit/>
          </a:bodyPr>
          <a:lstStyle/>
          <a:p>
            <a:pPr algn="just"/>
            <a:r>
              <a:rPr lang="es-CO" sz="1600" i="1" dirty="0">
                <a:solidFill>
                  <a:srgbClr val="3F601A"/>
                </a:solidFill>
              </a:rPr>
              <a:t>En un contexto afectado por una pandemia, en situación de aislamiento social limitado al contacto físico con su familia y a través de medios digitales no en todos los casos con sus amigos, compañeros y comunidad en general. </a:t>
            </a:r>
          </a:p>
        </p:txBody>
      </p:sp>
      <p:cxnSp>
        <p:nvCxnSpPr>
          <p:cNvPr id="36" name="Conector recto de flecha 35">
            <a:extLst>
              <a:ext uri="{FF2B5EF4-FFF2-40B4-BE49-F238E27FC236}">
                <a16:creationId xmlns:a16="http://schemas.microsoft.com/office/drawing/2014/main" xmlns="" id="{49AE5678-F824-4320-AE25-378B07564F32}"/>
              </a:ext>
            </a:extLst>
          </p:cNvPr>
          <p:cNvCxnSpPr>
            <a:cxnSpLocks/>
          </p:cNvCxnSpPr>
          <p:nvPr/>
        </p:nvCxnSpPr>
        <p:spPr>
          <a:xfrm flipV="1">
            <a:off x="3167268" y="4234798"/>
            <a:ext cx="0" cy="628568"/>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a:extLst>
              <a:ext uri="{FF2B5EF4-FFF2-40B4-BE49-F238E27FC236}">
                <a16:creationId xmlns:a16="http://schemas.microsoft.com/office/drawing/2014/main" xmlns="" id="{33C178E4-15C4-4074-BB15-AAF1631A003B}"/>
              </a:ext>
            </a:extLst>
          </p:cNvPr>
          <p:cNvCxnSpPr>
            <a:cxnSpLocks/>
          </p:cNvCxnSpPr>
          <p:nvPr/>
        </p:nvCxnSpPr>
        <p:spPr>
          <a:xfrm flipV="1">
            <a:off x="10226481" y="3312595"/>
            <a:ext cx="214065" cy="293547"/>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a:extLst>
              <a:ext uri="{FF2B5EF4-FFF2-40B4-BE49-F238E27FC236}">
                <a16:creationId xmlns:a16="http://schemas.microsoft.com/office/drawing/2014/main" xmlns="" id="{D3B13E54-3F24-4FFA-90B0-F2EDC6A779B9}"/>
              </a:ext>
            </a:extLst>
          </p:cNvPr>
          <p:cNvCxnSpPr>
            <a:cxnSpLocks/>
          </p:cNvCxnSpPr>
          <p:nvPr/>
        </p:nvCxnSpPr>
        <p:spPr>
          <a:xfrm flipH="1">
            <a:off x="-1170246" y="6579222"/>
            <a:ext cx="755532" cy="1"/>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ítulo 1">
            <a:extLst>
              <a:ext uri="{FF2B5EF4-FFF2-40B4-BE49-F238E27FC236}">
                <a16:creationId xmlns:a16="http://schemas.microsoft.com/office/drawing/2014/main" xmlns="" id="{4DA83173-F94C-44D0-BDFC-F6652381D61A}"/>
              </a:ext>
            </a:extLst>
          </p:cNvPr>
          <p:cNvSpPr txBox="1">
            <a:spLocks/>
          </p:cNvSpPr>
          <p:nvPr/>
        </p:nvSpPr>
        <p:spPr>
          <a:xfrm>
            <a:off x="9978725" y="-42203"/>
            <a:ext cx="2073508" cy="46423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r>
              <a:rPr lang="es-CO" sz="1000" b="1" dirty="0">
                <a:solidFill>
                  <a:srgbClr val="293F11"/>
                </a:solidFill>
              </a:rPr>
              <a:t>Colegio Carlos Alban Holguín</a:t>
            </a:r>
            <a:br>
              <a:rPr lang="es-CO" sz="1000" b="1" dirty="0">
                <a:solidFill>
                  <a:srgbClr val="293F11"/>
                </a:solidFill>
              </a:rPr>
            </a:br>
            <a:r>
              <a:rPr lang="es-CO" sz="1000" b="1" dirty="0">
                <a:solidFill>
                  <a:srgbClr val="293F11"/>
                </a:solidFill>
              </a:rPr>
              <a:t>Secundaria- JM</a:t>
            </a:r>
          </a:p>
        </p:txBody>
      </p:sp>
    </p:spTree>
    <p:extLst>
      <p:ext uri="{BB962C8B-B14F-4D97-AF65-F5344CB8AC3E}">
        <p14:creationId xmlns:p14="http://schemas.microsoft.com/office/powerpoint/2010/main" val="2815152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555180" y="103030"/>
            <a:ext cx="9112821" cy="6568226"/>
            <a:chOff x="-1333982" y="85838"/>
            <a:chExt cx="11353221" cy="6591395"/>
          </a:xfrm>
        </p:grpSpPr>
        <p:sp>
          <p:nvSpPr>
            <p:cNvPr id="6" name="Rectángulo 5">
              <a:extLst>
                <a:ext uri="{FF2B5EF4-FFF2-40B4-BE49-F238E27FC236}">
                  <a16:creationId xmlns:a16="http://schemas.microsoft.com/office/drawing/2014/main" xmlns="" id="{32A78725-3DCB-4F4B-8DEA-B5DDF26413AC}"/>
                </a:ext>
              </a:extLst>
            </p:cNvPr>
            <p:cNvSpPr/>
            <p:nvPr/>
          </p:nvSpPr>
          <p:spPr>
            <a:xfrm>
              <a:off x="-989428" y="85838"/>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158301" y="492687"/>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1333982" y="2775765"/>
              <a:ext cx="4847932" cy="833928"/>
            </a:xfrm>
            <a:prstGeom prst="rect">
              <a:avLst/>
            </a:prstGeom>
            <a:noFill/>
          </p:spPr>
          <p:txBody>
            <a:bodyPr wrap="square" rtlCol="0">
              <a:spAutoFit/>
            </a:bodyPr>
            <a:lstStyle/>
            <a:p>
              <a:r>
                <a:rPr lang="es-CO" sz="2400" i="1" dirty="0">
                  <a:solidFill>
                    <a:srgbClr val="3F601A"/>
                  </a:solidFill>
                </a:rPr>
                <a:t>Dimensiones de la comprensión?</a:t>
              </a:r>
            </a:p>
          </p:txBody>
        </p:sp>
        <p:sp>
          <p:nvSpPr>
            <p:cNvPr id="10" name="CuadroTexto 9">
              <a:extLst>
                <a:ext uri="{FF2B5EF4-FFF2-40B4-BE49-F238E27FC236}">
                  <a16:creationId xmlns:a16="http://schemas.microsoft.com/office/drawing/2014/main" xmlns="" id="{BC5AB305-D933-4A92-ADBA-C149156E71A4}"/>
                </a:ext>
              </a:extLst>
            </p:cNvPr>
            <p:cNvSpPr txBox="1"/>
            <p:nvPr/>
          </p:nvSpPr>
          <p:spPr>
            <a:xfrm>
              <a:off x="-684630" y="1596383"/>
              <a:ext cx="9502234" cy="400110"/>
            </a:xfrm>
            <a:prstGeom prst="rect">
              <a:avLst/>
            </a:prstGeom>
            <a:solidFill>
              <a:srgbClr val="DAF5B9"/>
            </a:solidFill>
          </p:spPr>
          <p:txBody>
            <a:bodyPr wrap="square" rtlCol="0">
              <a:spAutoFit/>
            </a:bodyPr>
            <a:lstStyle/>
            <a:p>
              <a:r>
                <a:rPr lang="es-CO" sz="1000" dirty="0"/>
                <a:t>Es la </a:t>
              </a:r>
              <a:r>
                <a:rPr lang="es-CO" sz="1000" b="1" i="1" dirty="0">
                  <a:solidFill>
                    <a:srgbClr val="3F601A"/>
                  </a:solidFill>
                </a:rPr>
                <a:t>capacidad</a:t>
              </a:r>
              <a:r>
                <a:rPr lang="es-CO" sz="1000" dirty="0"/>
                <a:t> de </a:t>
              </a:r>
              <a:r>
                <a:rPr lang="es-CO" sz="1000" b="1" i="1" dirty="0">
                  <a:solidFill>
                    <a:srgbClr val="3F601A"/>
                  </a:solidFill>
                </a:rPr>
                <a:t>pensar</a:t>
              </a:r>
              <a:r>
                <a:rPr lang="es-CO" sz="1000" dirty="0"/>
                <a:t> y </a:t>
              </a:r>
              <a:r>
                <a:rPr lang="es-CO" sz="1000" b="1" i="1" dirty="0">
                  <a:solidFill>
                    <a:srgbClr val="3F601A"/>
                  </a:solidFill>
                </a:rPr>
                <a:t>actuar</a:t>
              </a:r>
              <a:r>
                <a:rPr lang="es-CO" sz="1000" dirty="0"/>
                <a:t> de manera flexible a partir de </a:t>
              </a:r>
              <a:r>
                <a:rPr lang="es-CO" sz="1000" b="1" i="1" dirty="0">
                  <a:solidFill>
                    <a:srgbClr val="3F601A"/>
                  </a:solidFill>
                </a:rPr>
                <a:t>lo que uno sabe</a:t>
              </a:r>
              <a:r>
                <a:rPr lang="es-CO" sz="1000" b="1" dirty="0">
                  <a:solidFill>
                    <a:srgbClr val="3F601A"/>
                  </a:solidFill>
                </a:rPr>
                <a:t>,</a:t>
              </a:r>
              <a:r>
                <a:rPr lang="es-CO" sz="1000" dirty="0"/>
                <a:t> en un </a:t>
              </a:r>
              <a:r>
                <a:rPr lang="es-CO" sz="1000" b="1" i="1" dirty="0">
                  <a:solidFill>
                    <a:srgbClr val="3F601A"/>
                  </a:solidFill>
                </a:rPr>
                <a:t>contexto</a:t>
              </a:r>
              <a:r>
                <a:rPr lang="es-CO" sz="1000" dirty="0"/>
                <a:t> determinado, haciendo énfasis en la flexibilidad. </a:t>
              </a:r>
              <a:r>
                <a:rPr lang="es-CO" sz="1000" i="1" dirty="0"/>
                <a:t>(David Perkins)</a:t>
              </a:r>
            </a:p>
          </p:txBody>
        </p:sp>
        <p:cxnSp>
          <p:nvCxnSpPr>
            <p:cNvPr id="18" name="Conector recto de flecha 17">
              <a:extLst>
                <a:ext uri="{FF2B5EF4-FFF2-40B4-BE49-F238E27FC236}">
                  <a16:creationId xmlns:a16="http://schemas.microsoft.com/office/drawing/2014/main" xmlns="" id="{4AFEE479-F96E-484E-9056-82953D159C17}"/>
                </a:ext>
              </a:extLst>
            </p:cNvPr>
            <p:cNvCxnSpPr>
              <a:cxnSpLocks/>
            </p:cNvCxnSpPr>
            <p:nvPr/>
          </p:nvCxnSpPr>
          <p:spPr>
            <a:xfrm flipH="1" flipV="1">
              <a:off x="-185928" y="1165895"/>
              <a:ext cx="186623" cy="465235"/>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xmlns="" id="{7226A791-185D-48E7-9B74-8FD122B26E7E}"/>
                </a:ext>
              </a:extLst>
            </p:cNvPr>
            <p:cNvSpPr txBox="1"/>
            <p:nvPr/>
          </p:nvSpPr>
          <p:spPr>
            <a:xfrm>
              <a:off x="-624323" y="958126"/>
              <a:ext cx="1028812" cy="401521"/>
            </a:xfrm>
            <a:prstGeom prst="rect">
              <a:avLst/>
            </a:prstGeom>
            <a:solidFill>
              <a:schemeClr val="accent3">
                <a:lumMod val="60000"/>
                <a:lumOff val="40000"/>
              </a:schemeClr>
            </a:solidFill>
          </p:spPr>
          <p:txBody>
            <a:bodyPr wrap="square" rtlCol="0">
              <a:spAutoFit/>
            </a:bodyPr>
            <a:lstStyle/>
            <a:p>
              <a:r>
                <a:rPr lang="es-CO" sz="1000" i="1" dirty="0">
                  <a:solidFill>
                    <a:srgbClr val="3F601A"/>
                  </a:solidFill>
                </a:rPr>
                <a:t>Competencia</a:t>
              </a:r>
            </a:p>
          </p:txBody>
        </p:sp>
        <p:cxnSp>
          <p:nvCxnSpPr>
            <p:cNvPr id="21" name="Conector recto de flecha 20">
              <a:extLst>
                <a:ext uri="{FF2B5EF4-FFF2-40B4-BE49-F238E27FC236}">
                  <a16:creationId xmlns:a16="http://schemas.microsoft.com/office/drawing/2014/main" xmlns="" id="{87ABFEDD-1A4D-4CC8-847E-B2EB370DAFDB}"/>
                </a:ext>
              </a:extLst>
            </p:cNvPr>
            <p:cNvCxnSpPr>
              <a:cxnSpLocks/>
              <a:endCxn id="23" idx="1"/>
            </p:cNvCxnSpPr>
            <p:nvPr/>
          </p:nvCxnSpPr>
          <p:spPr>
            <a:xfrm flipV="1">
              <a:off x="800022" y="1150511"/>
              <a:ext cx="269260" cy="445873"/>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CuadroTexto 22">
              <a:extLst>
                <a:ext uri="{FF2B5EF4-FFF2-40B4-BE49-F238E27FC236}">
                  <a16:creationId xmlns:a16="http://schemas.microsoft.com/office/drawing/2014/main" xmlns="" id="{BA01BA09-B59D-46BA-B7AB-57AC7290EDC2}"/>
                </a:ext>
              </a:extLst>
            </p:cNvPr>
            <p:cNvSpPr txBox="1"/>
            <p:nvPr/>
          </p:nvSpPr>
          <p:spPr>
            <a:xfrm>
              <a:off x="1069282" y="872535"/>
              <a:ext cx="2223881" cy="555952"/>
            </a:xfrm>
            <a:prstGeom prst="rect">
              <a:avLst/>
            </a:prstGeom>
            <a:solidFill>
              <a:schemeClr val="accent3">
                <a:lumMod val="60000"/>
                <a:lumOff val="40000"/>
              </a:schemeClr>
            </a:solidFill>
          </p:spPr>
          <p:txBody>
            <a:bodyPr wrap="square" rtlCol="0">
              <a:spAutoFit/>
            </a:bodyPr>
            <a:lstStyle/>
            <a:p>
              <a:r>
                <a:rPr lang="es-CO" sz="1000" i="1" dirty="0">
                  <a:solidFill>
                    <a:srgbClr val="3F601A"/>
                  </a:solidFill>
                </a:rPr>
                <a:t>Pensamiento Crítico: </a:t>
              </a:r>
            </a:p>
            <a:p>
              <a:r>
                <a:rPr lang="es-CO" sz="1000" i="1" dirty="0">
                  <a:solidFill>
                    <a:srgbClr val="3F601A"/>
                  </a:solidFill>
                </a:rPr>
                <a:t>Competencia clave en el modelo</a:t>
              </a:r>
            </a:p>
          </p:txBody>
        </p:sp>
        <p:sp>
          <p:nvSpPr>
            <p:cNvPr id="27" name="CuadroTexto 26">
              <a:extLst>
                <a:ext uri="{FF2B5EF4-FFF2-40B4-BE49-F238E27FC236}">
                  <a16:creationId xmlns:a16="http://schemas.microsoft.com/office/drawing/2014/main" xmlns="" id="{8E7EE664-BC5C-4B06-88EA-2091EFB825E6}"/>
                </a:ext>
              </a:extLst>
            </p:cNvPr>
            <p:cNvSpPr txBox="1"/>
            <p:nvPr/>
          </p:nvSpPr>
          <p:spPr>
            <a:xfrm>
              <a:off x="6852614" y="1135344"/>
              <a:ext cx="1069611" cy="401521"/>
            </a:xfrm>
            <a:prstGeom prst="rect">
              <a:avLst/>
            </a:prstGeom>
            <a:solidFill>
              <a:schemeClr val="accent3">
                <a:lumMod val="60000"/>
                <a:lumOff val="40000"/>
              </a:schemeClr>
            </a:solidFill>
          </p:spPr>
          <p:txBody>
            <a:bodyPr wrap="square" rtlCol="0">
              <a:spAutoFit/>
            </a:bodyPr>
            <a:lstStyle/>
            <a:p>
              <a:r>
                <a:rPr lang="es-CO" sz="1000" i="1" dirty="0">
                  <a:solidFill>
                    <a:srgbClr val="3F601A"/>
                  </a:solidFill>
                </a:rPr>
                <a:t>Conocimiento</a:t>
              </a:r>
            </a:p>
          </p:txBody>
        </p:sp>
        <p:cxnSp>
          <p:nvCxnSpPr>
            <p:cNvPr id="31" name="Conector recto de flecha 30">
              <a:extLst>
                <a:ext uri="{FF2B5EF4-FFF2-40B4-BE49-F238E27FC236}">
                  <a16:creationId xmlns:a16="http://schemas.microsoft.com/office/drawing/2014/main" xmlns="" id="{63FCF815-2B86-4089-BAE1-A5A2F1A34A1E}"/>
                </a:ext>
              </a:extLst>
            </p:cNvPr>
            <p:cNvCxnSpPr>
              <a:cxnSpLocks/>
            </p:cNvCxnSpPr>
            <p:nvPr/>
          </p:nvCxnSpPr>
          <p:spPr>
            <a:xfrm flipV="1">
              <a:off x="1305785" y="1175708"/>
              <a:ext cx="2934564" cy="420676"/>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CuadroTexto 32">
              <a:extLst>
                <a:ext uri="{FF2B5EF4-FFF2-40B4-BE49-F238E27FC236}">
                  <a16:creationId xmlns:a16="http://schemas.microsoft.com/office/drawing/2014/main" xmlns="" id="{CC4E4112-E15D-46E5-AE78-A9097AF1C8EA}"/>
                </a:ext>
              </a:extLst>
            </p:cNvPr>
            <p:cNvSpPr txBox="1"/>
            <p:nvPr/>
          </p:nvSpPr>
          <p:spPr>
            <a:xfrm>
              <a:off x="3604173" y="929488"/>
              <a:ext cx="2856264" cy="401521"/>
            </a:xfrm>
            <a:prstGeom prst="rect">
              <a:avLst/>
            </a:prstGeom>
            <a:solidFill>
              <a:schemeClr val="accent3">
                <a:lumMod val="60000"/>
                <a:lumOff val="40000"/>
              </a:schemeClr>
            </a:solidFill>
          </p:spPr>
          <p:txBody>
            <a:bodyPr wrap="square" rtlCol="0">
              <a:spAutoFit/>
            </a:bodyPr>
            <a:lstStyle/>
            <a:p>
              <a:r>
                <a:rPr lang="es-CO" sz="1000" i="1" dirty="0">
                  <a:solidFill>
                    <a:srgbClr val="3F601A"/>
                  </a:solidFill>
                </a:rPr>
                <a:t>Comunicarse – Vivir, Convivir, Sobrevivir…. </a:t>
              </a:r>
            </a:p>
          </p:txBody>
        </p:sp>
        <p:sp>
          <p:nvSpPr>
            <p:cNvPr id="35" name="CuadroTexto 34">
              <a:extLst>
                <a:ext uri="{FF2B5EF4-FFF2-40B4-BE49-F238E27FC236}">
                  <a16:creationId xmlns:a16="http://schemas.microsoft.com/office/drawing/2014/main" xmlns="" id="{A603C442-47C6-425A-B0A3-E95CC7955692}"/>
                </a:ext>
              </a:extLst>
            </p:cNvPr>
            <p:cNvSpPr txBox="1"/>
            <p:nvPr/>
          </p:nvSpPr>
          <p:spPr>
            <a:xfrm>
              <a:off x="934652" y="2198549"/>
              <a:ext cx="8949519" cy="400110"/>
            </a:xfrm>
            <a:prstGeom prst="rect">
              <a:avLst/>
            </a:prstGeom>
            <a:solidFill>
              <a:schemeClr val="accent3">
                <a:lumMod val="60000"/>
                <a:lumOff val="40000"/>
              </a:schemeClr>
            </a:solidFill>
          </p:spPr>
          <p:txBody>
            <a:bodyPr wrap="square" rtlCol="0">
              <a:spAutoFit/>
            </a:bodyPr>
            <a:lstStyle/>
            <a:p>
              <a:pPr algn="just"/>
              <a:r>
                <a:rPr lang="es-CO" sz="1000" i="1" dirty="0">
                  <a:solidFill>
                    <a:srgbClr val="3F601A"/>
                  </a:solidFill>
                </a:rPr>
                <a:t>En un contexto afectado por una pandemia, en situación de aislamiento social limitado al contacto físico con su familia y a través de medios digitales no en todos los casos con sus amigos, compañeros y comunidad en general. </a:t>
              </a:r>
            </a:p>
          </p:txBody>
        </p:sp>
        <p:cxnSp>
          <p:nvCxnSpPr>
            <p:cNvPr id="36" name="Conector recto de flecha 35">
              <a:extLst>
                <a:ext uri="{FF2B5EF4-FFF2-40B4-BE49-F238E27FC236}">
                  <a16:creationId xmlns:a16="http://schemas.microsoft.com/office/drawing/2014/main" xmlns="" id="{49AE5678-F824-4320-AE25-378B07564F32}"/>
                </a:ext>
              </a:extLst>
            </p:cNvPr>
            <p:cNvCxnSpPr>
              <a:cxnSpLocks/>
            </p:cNvCxnSpPr>
            <p:nvPr/>
          </p:nvCxnSpPr>
          <p:spPr>
            <a:xfrm flipV="1">
              <a:off x="4876798" y="1787913"/>
              <a:ext cx="0" cy="410636"/>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a:extLst>
                <a:ext uri="{FF2B5EF4-FFF2-40B4-BE49-F238E27FC236}">
                  <a16:creationId xmlns:a16="http://schemas.microsoft.com/office/drawing/2014/main" xmlns="" id="{33C178E4-15C4-4074-BB15-AAF1631A003B}"/>
                </a:ext>
              </a:extLst>
            </p:cNvPr>
            <p:cNvCxnSpPr>
              <a:cxnSpLocks/>
            </p:cNvCxnSpPr>
            <p:nvPr/>
          </p:nvCxnSpPr>
          <p:spPr>
            <a:xfrm flipV="1">
              <a:off x="3659723" y="1253593"/>
              <a:ext cx="3111727" cy="377537"/>
            </a:xfrm>
            <a:prstGeom prst="straightConnector1">
              <a:avLst/>
            </a:prstGeom>
            <a:ln>
              <a:solidFill>
                <a:srgbClr val="A2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Rectángulo: esquinas superiores, una redondeada y la otra cortada 25">
              <a:extLst>
                <a:ext uri="{FF2B5EF4-FFF2-40B4-BE49-F238E27FC236}">
                  <a16:creationId xmlns:a16="http://schemas.microsoft.com/office/drawing/2014/main" xmlns="" id="{3F28EFFE-577C-457B-A885-E54899CE43CE}"/>
                </a:ext>
              </a:extLst>
            </p:cNvPr>
            <p:cNvSpPr/>
            <p:nvPr/>
          </p:nvSpPr>
          <p:spPr>
            <a:xfrm>
              <a:off x="-1264004" y="3914075"/>
              <a:ext cx="2569789" cy="2155421"/>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100" dirty="0"/>
                <a:t>“Permite evaluar el nivel hasta el cual los alumnos han trascendido las perspectivas intuitivas o no escolarizadas y el grado hasta el cual puede </a:t>
              </a:r>
              <a:r>
                <a:rPr lang="es-CO" sz="1100" dirty="0" err="1"/>
                <a:t>movilizarce</a:t>
              </a:r>
              <a:r>
                <a:rPr lang="es-CO" sz="1100" dirty="0"/>
                <a:t> con flexibilidad en el contexto”</a:t>
              </a:r>
            </a:p>
            <a:p>
              <a:pPr algn="just"/>
              <a:endParaRPr lang="es-CO" sz="1100" dirty="0"/>
            </a:p>
            <a:p>
              <a:pPr algn="just"/>
              <a:r>
                <a:rPr lang="es-CO" sz="1100" dirty="0"/>
                <a:t>Se relaciona con “Lo que uno sabe” con “El conocimiento” Pregunta orientadora:  Que?</a:t>
              </a:r>
            </a:p>
          </p:txBody>
        </p:sp>
        <p:sp>
          <p:nvSpPr>
            <p:cNvPr id="28" name="Rectángulo: esquinas redondeadas 27">
              <a:extLst>
                <a:ext uri="{FF2B5EF4-FFF2-40B4-BE49-F238E27FC236}">
                  <a16:creationId xmlns:a16="http://schemas.microsoft.com/office/drawing/2014/main" xmlns="" id="{1AD9BB4F-D6F8-409B-87CE-BA91EA6F3861}"/>
                </a:ext>
              </a:extLst>
            </p:cNvPr>
            <p:cNvSpPr/>
            <p:nvPr/>
          </p:nvSpPr>
          <p:spPr>
            <a:xfrm>
              <a:off x="-1264004" y="3417937"/>
              <a:ext cx="2083650" cy="406274"/>
            </a:xfrm>
            <a:prstGeom prst="roundRect">
              <a:avLst/>
            </a:prstGeom>
            <a:solidFill>
              <a:schemeClr val="accent3">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Contenido</a:t>
              </a:r>
            </a:p>
          </p:txBody>
        </p:sp>
        <p:sp>
          <p:nvSpPr>
            <p:cNvPr id="44" name="Rectángulo: esquinas superiores, una redondeada y la otra cortada 43">
              <a:extLst>
                <a:ext uri="{FF2B5EF4-FFF2-40B4-BE49-F238E27FC236}">
                  <a16:creationId xmlns:a16="http://schemas.microsoft.com/office/drawing/2014/main" xmlns="" id="{CBA73E16-E7A0-40BC-8C62-C56418BAB5B8}"/>
                </a:ext>
              </a:extLst>
            </p:cNvPr>
            <p:cNvSpPr/>
            <p:nvPr/>
          </p:nvSpPr>
          <p:spPr>
            <a:xfrm>
              <a:off x="1605093" y="3914075"/>
              <a:ext cx="2569790" cy="2155421"/>
            </a:xfrm>
            <a:prstGeom prst="snipRoundRect">
              <a:avLst/>
            </a:prstGeom>
            <a:solidFill>
              <a:srgbClr val="DAF5B9"/>
            </a:solidFill>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100" dirty="0"/>
                <a:t>“Permite evaluar y determinar la capacidad de los alumnos para mantener un sano escepticismo acerca de lo que conocen o se les dice, para usar métodos confiables y para validar afirmaciones”</a:t>
              </a:r>
            </a:p>
            <a:p>
              <a:pPr algn="just"/>
              <a:endParaRPr lang="es-CO" sz="1100" dirty="0"/>
            </a:p>
            <a:p>
              <a:pPr algn="just"/>
              <a:r>
                <a:rPr lang="es-CO" sz="1100" dirty="0"/>
                <a:t>“Pensar de manera lógica y crítica” Pregunta Orientadora: Como? Porque?</a:t>
              </a:r>
            </a:p>
          </p:txBody>
        </p:sp>
        <p:sp>
          <p:nvSpPr>
            <p:cNvPr id="46" name="Rectángulo: esquinas redondeadas 45">
              <a:extLst>
                <a:ext uri="{FF2B5EF4-FFF2-40B4-BE49-F238E27FC236}">
                  <a16:creationId xmlns:a16="http://schemas.microsoft.com/office/drawing/2014/main" xmlns="" id="{028E2DA6-C849-4384-B687-AE9078D85879}"/>
                </a:ext>
              </a:extLst>
            </p:cNvPr>
            <p:cNvSpPr/>
            <p:nvPr/>
          </p:nvSpPr>
          <p:spPr>
            <a:xfrm>
              <a:off x="1605093" y="3393913"/>
              <a:ext cx="2083650" cy="406274"/>
            </a:xfrm>
            <a:prstGeom prst="roundRect">
              <a:avLst/>
            </a:prstGeom>
            <a:solidFill>
              <a:srgbClr val="5A8A26"/>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Método</a:t>
              </a:r>
            </a:p>
          </p:txBody>
        </p:sp>
        <p:sp>
          <p:nvSpPr>
            <p:cNvPr id="47" name="Rectángulo: esquinas superiores, una redondeada y la otra cortada 46">
              <a:extLst>
                <a:ext uri="{FF2B5EF4-FFF2-40B4-BE49-F238E27FC236}">
                  <a16:creationId xmlns:a16="http://schemas.microsoft.com/office/drawing/2014/main" xmlns="" id="{AEB3F5A0-534E-43D5-8BB7-F485EAF60313}"/>
                </a:ext>
              </a:extLst>
            </p:cNvPr>
            <p:cNvSpPr/>
            <p:nvPr/>
          </p:nvSpPr>
          <p:spPr>
            <a:xfrm>
              <a:off x="4510373" y="3914075"/>
              <a:ext cx="2569791" cy="2155421"/>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000" dirty="0"/>
                <a:t>“Permite Evaluar la capacidad de los alumnos para reconocer los propósitos e intereses que orientan la construcción de conocimiento en múltiples situaciones y las consecuencias de hacerlo” “Actuar flexiblemente en el contexto” Pregunta orientadora. Para que?</a:t>
              </a:r>
            </a:p>
          </p:txBody>
        </p:sp>
        <p:sp>
          <p:nvSpPr>
            <p:cNvPr id="48" name="Rectángulo: esquinas redondeadas 47">
              <a:extLst>
                <a:ext uri="{FF2B5EF4-FFF2-40B4-BE49-F238E27FC236}">
                  <a16:creationId xmlns:a16="http://schemas.microsoft.com/office/drawing/2014/main" xmlns="" id="{3D895DBE-5CB0-4B89-AA05-045FC3EF27C6}"/>
                </a:ext>
              </a:extLst>
            </p:cNvPr>
            <p:cNvSpPr/>
            <p:nvPr/>
          </p:nvSpPr>
          <p:spPr>
            <a:xfrm>
              <a:off x="4572000" y="3369949"/>
              <a:ext cx="2083650" cy="406274"/>
            </a:xfrm>
            <a:prstGeom prst="roundRect">
              <a:avLst/>
            </a:prstGeom>
            <a:solidFill>
              <a:schemeClr val="accent3">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Propósito</a:t>
              </a:r>
            </a:p>
          </p:txBody>
        </p:sp>
        <p:sp>
          <p:nvSpPr>
            <p:cNvPr id="49" name="Rectángulo: esquinas superiores, una redondeada y la otra cortada 48">
              <a:extLst>
                <a:ext uri="{FF2B5EF4-FFF2-40B4-BE49-F238E27FC236}">
                  <a16:creationId xmlns:a16="http://schemas.microsoft.com/office/drawing/2014/main" xmlns="" id="{9B2B10DF-285E-40B0-B900-594AC93A993D}"/>
                </a:ext>
              </a:extLst>
            </p:cNvPr>
            <p:cNvSpPr/>
            <p:nvPr/>
          </p:nvSpPr>
          <p:spPr>
            <a:xfrm>
              <a:off x="7379469" y="3914075"/>
              <a:ext cx="2569792" cy="2155421"/>
            </a:xfrm>
            <a:prstGeom prst="snipRoundRect">
              <a:avLst/>
            </a:prstGeom>
            <a:solidFill>
              <a:srgbClr val="DAF5B9"/>
            </a:solidFill>
          </p:spPr>
          <p:style>
            <a:lnRef idx="1">
              <a:schemeClr val="accent3"/>
            </a:lnRef>
            <a:fillRef idx="2">
              <a:schemeClr val="accent3"/>
            </a:fillRef>
            <a:effectRef idx="1">
              <a:schemeClr val="accent3"/>
            </a:effectRef>
            <a:fontRef idx="minor">
              <a:schemeClr val="dk1"/>
            </a:fontRef>
          </p:style>
          <p:txBody>
            <a:bodyPr rtlCol="0" anchor="ctr"/>
            <a:lstStyle/>
            <a:p>
              <a:pPr algn="just"/>
              <a:r>
                <a:rPr lang="es-CO" sz="1100" dirty="0"/>
                <a:t>“Permite Evaluar en el estudiante su capacidad de transmitir, expresar a otros considerando el uso y selección de recursos, la audiencia y el contexto”</a:t>
              </a:r>
            </a:p>
            <a:p>
              <a:pPr algn="just"/>
              <a:r>
                <a:rPr lang="es-CO" sz="1100" dirty="0"/>
                <a:t> Responde al desarrollo de un proyecto de síntesis en el que evidencia el nivel de competencia alcanzado.</a:t>
              </a:r>
            </a:p>
          </p:txBody>
        </p:sp>
        <p:sp>
          <p:nvSpPr>
            <p:cNvPr id="50" name="Rectángulo: esquinas redondeadas 49">
              <a:extLst>
                <a:ext uri="{FF2B5EF4-FFF2-40B4-BE49-F238E27FC236}">
                  <a16:creationId xmlns:a16="http://schemas.microsoft.com/office/drawing/2014/main" xmlns="" id="{EBF9A26B-F9C7-4104-9521-62F7BD01FE81}"/>
                </a:ext>
              </a:extLst>
            </p:cNvPr>
            <p:cNvSpPr/>
            <p:nvPr/>
          </p:nvSpPr>
          <p:spPr>
            <a:xfrm>
              <a:off x="7387417" y="3311909"/>
              <a:ext cx="2185179" cy="512303"/>
            </a:xfrm>
            <a:prstGeom prst="roundRect">
              <a:avLst/>
            </a:prstGeom>
            <a:solidFill>
              <a:srgbClr val="5A8A26"/>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CO" dirty="0"/>
                <a:t>Formas de </a:t>
              </a:r>
              <a:r>
                <a:rPr lang="es-CO" sz="1400" dirty="0"/>
                <a:t>Comunicación</a:t>
              </a:r>
              <a:r>
                <a:rPr lang="es-CO" dirty="0"/>
                <a:t>?</a:t>
              </a:r>
            </a:p>
          </p:txBody>
        </p:sp>
        <p:sp>
          <p:nvSpPr>
            <p:cNvPr id="32" name="Rectángulo: esquinas redondeadas 31">
              <a:extLst>
                <a:ext uri="{FF2B5EF4-FFF2-40B4-BE49-F238E27FC236}">
                  <a16:creationId xmlns:a16="http://schemas.microsoft.com/office/drawing/2014/main" xmlns="" id="{07AC0965-5294-4A32-8D6E-643F154F7539}"/>
                </a:ext>
              </a:extLst>
            </p:cNvPr>
            <p:cNvSpPr/>
            <p:nvPr/>
          </p:nvSpPr>
          <p:spPr>
            <a:xfrm>
              <a:off x="3843130" y="2709833"/>
              <a:ext cx="5936974" cy="580605"/>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CO" sz="1400" dirty="0">
                  <a:solidFill>
                    <a:schemeClr val="tx1">
                      <a:lumMod val="95000"/>
                      <a:lumOff val="5000"/>
                    </a:schemeClr>
                  </a:solidFill>
                </a:rPr>
                <a:t>INDISPENSABLE  tenerlas en cuenta en la formulación de METAS DE COMPRENSION y PRINCIPALMENTE EN DESEMPEÑOS </a:t>
              </a:r>
            </a:p>
          </p:txBody>
        </p:sp>
        <p:sp>
          <p:nvSpPr>
            <p:cNvPr id="34" name="Flecha: a la derecha 33">
              <a:extLst>
                <a:ext uri="{FF2B5EF4-FFF2-40B4-BE49-F238E27FC236}">
                  <a16:creationId xmlns:a16="http://schemas.microsoft.com/office/drawing/2014/main" xmlns="" id="{D1F7C985-9C97-4D5E-94A8-9B3D8DB134CD}"/>
                </a:ext>
              </a:extLst>
            </p:cNvPr>
            <p:cNvSpPr/>
            <p:nvPr/>
          </p:nvSpPr>
          <p:spPr>
            <a:xfrm rot="10800000">
              <a:off x="3513950" y="2851163"/>
              <a:ext cx="329180" cy="29622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1" name="Rectángulo: esquinas redondeadas 50">
              <a:extLst>
                <a:ext uri="{FF2B5EF4-FFF2-40B4-BE49-F238E27FC236}">
                  <a16:creationId xmlns:a16="http://schemas.microsoft.com/office/drawing/2014/main" xmlns="" id="{4E59EB5F-A3F2-4B52-83F3-0C54DBF24D6C}"/>
                </a:ext>
              </a:extLst>
            </p:cNvPr>
            <p:cNvSpPr/>
            <p:nvPr/>
          </p:nvSpPr>
          <p:spPr>
            <a:xfrm>
              <a:off x="-1264004" y="6297511"/>
              <a:ext cx="11283243" cy="379722"/>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Las dimensiones se EVALUAN en cuatro niveles de COMPRENSION: </a:t>
              </a:r>
              <a:r>
                <a:rPr lang="es-CO" sz="1600" i="1" dirty="0"/>
                <a:t>Ingenuo, Principiante Aprendiz y Maestría </a:t>
              </a:r>
            </a:p>
          </p:txBody>
        </p:sp>
      </p:grpSp>
    </p:spTree>
    <p:extLst>
      <p:ext uri="{BB962C8B-B14F-4D97-AF65-F5344CB8AC3E}">
        <p14:creationId xmlns:p14="http://schemas.microsoft.com/office/powerpoint/2010/main" val="1492820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1717183" y="231820"/>
            <a:ext cx="8783392" cy="6478073"/>
            <a:chOff x="-989428" y="337626"/>
            <a:chExt cx="10501245" cy="5631408"/>
          </a:xfrm>
        </p:grpSpPr>
        <p:sp>
          <p:nvSpPr>
            <p:cNvPr id="5" name="Título 1">
              <a:extLst>
                <a:ext uri="{FF2B5EF4-FFF2-40B4-BE49-F238E27FC236}">
                  <a16:creationId xmlns:a16="http://schemas.microsoft.com/office/drawing/2014/main" xmlns="" id="{6879A2FE-DD3A-43AA-BF5E-DD74A727900D}"/>
                </a:ext>
              </a:extLst>
            </p:cNvPr>
            <p:cNvSpPr txBox="1">
              <a:spLocks/>
            </p:cNvSpPr>
            <p:nvPr/>
          </p:nvSpPr>
          <p:spPr>
            <a:xfrm>
              <a:off x="-792480" y="342519"/>
              <a:ext cx="10168128" cy="71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a:solidFill>
                    <a:srgbClr val="293F11"/>
                  </a:solidFill>
                </a:rPr>
                <a:t>Enseñar para la Comprensión EPC</a:t>
              </a:r>
            </a:p>
          </p:txBody>
        </p:sp>
        <p:sp>
          <p:nvSpPr>
            <p:cNvPr id="6" name="Rectángulo 5">
              <a:extLst>
                <a:ext uri="{FF2B5EF4-FFF2-40B4-BE49-F238E27FC236}">
                  <a16:creationId xmlns:a16="http://schemas.microsoft.com/office/drawing/2014/main" xmlns="" id="{32A78725-3DCB-4F4B-8DEA-B5DDF26413AC}"/>
                </a:ext>
              </a:extLst>
            </p:cNvPr>
            <p:cNvSpPr/>
            <p:nvPr/>
          </p:nvSpPr>
          <p:spPr>
            <a:xfrm>
              <a:off x="-989428" y="337626"/>
              <a:ext cx="196948" cy="66118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Gráfico 7" descr="Libro abierto">
              <a:extLst>
                <a:ext uri="{FF2B5EF4-FFF2-40B4-BE49-F238E27FC236}">
                  <a16:creationId xmlns:a16="http://schemas.microsoft.com/office/drawing/2014/main" xmlns="" id="{81B372AF-8F88-467E-90EF-55C4AD8033B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036132" y="895692"/>
              <a:ext cx="914400" cy="914400"/>
            </a:xfrm>
            <a:prstGeom prst="rect">
              <a:avLst/>
            </a:prstGeom>
          </p:spPr>
        </p:pic>
        <p:sp>
          <p:nvSpPr>
            <p:cNvPr id="9" name="CuadroTexto 8">
              <a:extLst>
                <a:ext uri="{FF2B5EF4-FFF2-40B4-BE49-F238E27FC236}">
                  <a16:creationId xmlns:a16="http://schemas.microsoft.com/office/drawing/2014/main" xmlns="" id="{FBC97CCE-AD60-40D3-B1AC-C86F8D1233FA}"/>
                </a:ext>
              </a:extLst>
            </p:cNvPr>
            <p:cNvSpPr txBox="1"/>
            <p:nvPr/>
          </p:nvSpPr>
          <p:spPr>
            <a:xfrm>
              <a:off x="-804114" y="1327300"/>
              <a:ext cx="8415131" cy="401327"/>
            </a:xfrm>
            <a:prstGeom prst="rect">
              <a:avLst/>
            </a:prstGeom>
            <a:noFill/>
          </p:spPr>
          <p:txBody>
            <a:bodyPr wrap="square" rtlCol="0">
              <a:spAutoFit/>
            </a:bodyPr>
            <a:lstStyle/>
            <a:p>
              <a:r>
                <a:rPr lang="es-CO" sz="2400" i="1" dirty="0">
                  <a:solidFill>
                    <a:srgbClr val="3F601A"/>
                  </a:solidFill>
                </a:rPr>
                <a:t>Marco conceptual de la EPC?</a:t>
              </a:r>
            </a:p>
          </p:txBody>
        </p:sp>
        <p:sp>
          <p:nvSpPr>
            <p:cNvPr id="4" name="Flecha: pentágono 3">
              <a:extLst>
                <a:ext uri="{FF2B5EF4-FFF2-40B4-BE49-F238E27FC236}">
                  <a16:creationId xmlns:a16="http://schemas.microsoft.com/office/drawing/2014/main" xmlns="" id="{5172439D-6B37-42D7-AD10-5226FBC0C16D}"/>
                </a:ext>
              </a:extLst>
            </p:cNvPr>
            <p:cNvSpPr/>
            <p:nvPr/>
          </p:nvSpPr>
          <p:spPr>
            <a:xfrm>
              <a:off x="-728530" y="1875524"/>
              <a:ext cx="2036970" cy="642623"/>
            </a:xfrm>
            <a:prstGeom prst="homePlate">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tx1">
                      <a:lumMod val="95000"/>
                      <a:lumOff val="5000"/>
                    </a:schemeClr>
                  </a:solidFill>
                </a:rPr>
                <a:t>Hilo conductor</a:t>
              </a:r>
            </a:p>
          </p:txBody>
        </p:sp>
        <p:sp>
          <p:nvSpPr>
            <p:cNvPr id="30" name="Flecha: pentágono 29">
              <a:extLst>
                <a:ext uri="{FF2B5EF4-FFF2-40B4-BE49-F238E27FC236}">
                  <a16:creationId xmlns:a16="http://schemas.microsoft.com/office/drawing/2014/main" xmlns="" id="{BCE33E54-68B0-4454-9F4A-AF22B860222D}"/>
                </a:ext>
              </a:extLst>
            </p:cNvPr>
            <p:cNvSpPr/>
            <p:nvPr/>
          </p:nvSpPr>
          <p:spPr>
            <a:xfrm>
              <a:off x="1308440" y="2643579"/>
              <a:ext cx="2036970" cy="671773"/>
            </a:xfrm>
            <a:prstGeom prst="homePlate">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Tópico Generador</a:t>
              </a:r>
            </a:p>
          </p:txBody>
        </p:sp>
        <p:sp>
          <p:nvSpPr>
            <p:cNvPr id="13" name="Flecha: pentágono 12">
              <a:extLst>
                <a:ext uri="{FF2B5EF4-FFF2-40B4-BE49-F238E27FC236}">
                  <a16:creationId xmlns:a16="http://schemas.microsoft.com/office/drawing/2014/main" xmlns="" id="{462F3C6C-E188-417A-A530-1C057D119BDA}"/>
                </a:ext>
              </a:extLst>
            </p:cNvPr>
            <p:cNvSpPr/>
            <p:nvPr/>
          </p:nvSpPr>
          <p:spPr>
            <a:xfrm>
              <a:off x="3141387" y="3488468"/>
              <a:ext cx="2036970" cy="671773"/>
            </a:xfrm>
            <a:prstGeom prst="homePlate">
              <a:avLst/>
            </a:prstGeom>
            <a:solidFill>
              <a:schemeClr val="accent1">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Metas de Comprensión</a:t>
              </a:r>
            </a:p>
          </p:txBody>
        </p:sp>
        <p:sp>
          <p:nvSpPr>
            <p:cNvPr id="18" name="Flecha: pentágono 17">
              <a:extLst>
                <a:ext uri="{FF2B5EF4-FFF2-40B4-BE49-F238E27FC236}">
                  <a16:creationId xmlns:a16="http://schemas.microsoft.com/office/drawing/2014/main" xmlns="" id="{30B163EC-740D-4923-BCC8-185ECF1A09A6}"/>
                </a:ext>
              </a:extLst>
            </p:cNvPr>
            <p:cNvSpPr/>
            <p:nvPr/>
          </p:nvSpPr>
          <p:spPr>
            <a:xfrm>
              <a:off x="5308117" y="4160241"/>
              <a:ext cx="2036970" cy="671773"/>
            </a:xfrm>
            <a:prstGeom prst="homePlate">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dirty="0">
                  <a:solidFill>
                    <a:schemeClr val="bg1"/>
                  </a:solidFill>
                </a:rPr>
                <a:t>DESEMPEÑOS</a:t>
              </a:r>
            </a:p>
          </p:txBody>
        </p:sp>
        <p:sp>
          <p:nvSpPr>
            <p:cNvPr id="19" name="Flecha: pentágono 18">
              <a:extLst>
                <a:ext uri="{FF2B5EF4-FFF2-40B4-BE49-F238E27FC236}">
                  <a16:creationId xmlns:a16="http://schemas.microsoft.com/office/drawing/2014/main" xmlns="" id="{2A94D56D-C428-483C-B5AF-116C02F394DF}"/>
                </a:ext>
              </a:extLst>
            </p:cNvPr>
            <p:cNvSpPr/>
            <p:nvPr/>
          </p:nvSpPr>
          <p:spPr>
            <a:xfrm>
              <a:off x="7474847" y="4832014"/>
              <a:ext cx="2036970" cy="671773"/>
            </a:xfrm>
            <a:prstGeom prst="homePlate">
              <a:avLst/>
            </a:prstGeom>
            <a:solidFill>
              <a:schemeClr val="tx2">
                <a:lumMod val="75000"/>
                <a:lumOff val="2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400" dirty="0">
                  <a:solidFill>
                    <a:schemeClr val="bg1"/>
                  </a:solidFill>
                </a:rPr>
                <a:t>VALORACION DIAGNOSTICA CONTINUA</a:t>
              </a:r>
            </a:p>
          </p:txBody>
        </p:sp>
        <p:pic>
          <p:nvPicPr>
            <p:cNvPr id="3" name="Gráfico 2" descr="Garabato">
              <a:extLst>
                <a:ext uri="{FF2B5EF4-FFF2-40B4-BE49-F238E27FC236}">
                  <a16:creationId xmlns:a16="http://schemas.microsoft.com/office/drawing/2014/main" xmlns="" id="{7ADDBB6B-AE3F-4D69-B3D4-57A05EE812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31106" y="3932064"/>
              <a:ext cx="2036970" cy="2036970"/>
            </a:xfrm>
            <a:prstGeom prst="rect">
              <a:avLst/>
            </a:prstGeom>
          </p:spPr>
        </p:pic>
      </p:grpSp>
    </p:spTree>
    <p:extLst>
      <p:ext uri="{BB962C8B-B14F-4D97-AF65-F5344CB8AC3E}">
        <p14:creationId xmlns:p14="http://schemas.microsoft.com/office/powerpoint/2010/main" val="1599645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entBoxVTI">
  <a:themeElements>
    <a:clrScheme name="AnalogousFromRegularSeed_2SEEDS">
      <a:dk1>
        <a:srgbClr val="000000"/>
      </a:dk1>
      <a:lt1>
        <a:srgbClr val="FFFFFF"/>
      </a:lt1>
      <a:dk2>
        <a:srgbClr val="413224"/>
      </a:dk2>
      <a:lt2>
        <a:srgbClr val="E2E5E8"/>
      </a:lt2>
      <a:accent1>
        <a:srgbClr val="B1753B"/>
      </a:accent1>
      <a:accent2>
        <a:srgbClr val="C3564D"/>
      </a:accent2>
      <a:accent3>
        <a:srgbClr val="AFA545"/>
      </a:accent3>
      <a:accent4>
        <a:srgbClr val="3BB1AA"/>
      </a:accent4>
      <a:accent5>
        <a:srgbClr val="4D99C3"/>
      </a:accent5>
      <a:accent6>
        <a:srgbClr val="435DB5"/>
      </a:accent6>
      <a:hlink>
        <a:srgbClr val="4483C0"/>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2EC29947DDA2438B0B6621CF72CB81" ma:contentTypeVersion="5" ma:contentTypeDescription="Create a new document." ma:contentTypeScope="" ma:versionID="f8bc57e2bcf5b4a22cae229dd5afef14">
  <xsd:schema xmlns:xsd="http://www.w3.org/2001/XMLSchema" xmlns:xs="http://www.w3.org/2001/XMLSchema" xmlns:p="http://schemas.microsoft.com/office/2006/metadata/properties" xmlns:ns3="3f59c93a-fabe-430f-97ed-85561d740e0b" xmlns:ns4="c94adebf-8428-479c-ae3e-4c254145de20" targetNamespace="http://schemas.microsoft.com/office/2006/metadata/properties" ma:root="true" ma:fieldsID="6721f46564bbed03079fb78954098bf0" ns3:_="" ns4:_="">
    <xsd:import namespace="3f59c93a-fabe-430f-97ed-85561d740e0b"/>
    <xsd:import namespace="c94adebf-8428-479c-ae3e-4c254145de2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59c93a-fabe-430f-97ed-85561d740e0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4adebf-8428-479c-ae3e-4c254145de2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2AC97-B2D9-4874-A799-F56EE732A0DE}">
  <ds:schemaRefs>
    <ds:schemaRef ds:uri="http://schemas.microsoft.com/sharepoint/v3/contenttype/forms"/>
  </ds:schemaRefs>
</ds:datastoreItem>
</file>

<file path=customXml/itemProps2.xml><?xml version="1.0" encoding="utf-8"?>
<ds:datastoreItem xmlns:ds="http://schemas.openxmlformats.org/officeDocument/2006/customXml" ds:itemID="{F08A43DD-62C7-4F8F-BA87-369D6167C60D}">
  <ds:schemaRefs>
    <ds:schemaRef ds:uri="http://purl.org/dc/term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http://www.w3.org/XML/1998/namespace"/>
    <ds:schemaRef ds:uri="http://schemas.microsoft.com/office/2006/metadata/properties"/>
    <ds:schemaRef ds:uri="c94adebf-8428-479c-ae3e-4c254145de20"/>
    <ds:schemaRef ds:uri="3f59c93a-fabe-430f-97ed-85561d740e0b"/>
  </ds:schemaRefs>
</ds:datastoreItem>
</file>

<file path=customXml/itemProps3.xml><?xml version="1.0" encoding="utf-8"?>
<ds:datastoreItem xmlns:ds="http://schemas.openxmlformats.org/officeDocument/2006/customXml" ds:itemID="{185CDD57-16E4-478D-B97A-5E2E272B0D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59c93a-fabe-430f-97ed-85561d740e0b"/>
    <ds:schemaRef ds:uri="c94adebf-8428-479c-ae3e-4c254145de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1809</TotalTime>
  <Words>2841</Words>
  <Application>Microsoft Office PowerPoint</Application>
  <PresentationFormat>Panorámica</PresentationFormat>
  <Paragraphs>177</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Avenir Next LT Pro</vt:lpstr>
      <vt:lpstr>Calibri</vt:lpstr>
      <vt:lpstr>AccentBoxVTI</vt:lpstr>
      <vt:lpstr>Colegio Carlos Alban Holguín </vt:lpstr>
      <vt:lpstr>Presentación de PowerPoint</vt:lpstr>
      <vt:lpstr>Presentación de PowerPoint</vt:lpstr>
      <vt:lpstr>Presentación de PowerPoint</vt:lpstr>
      <vt:lpstr>Presentación de PowerPoint</vt:lpstr>
      <vt:lpstr>Desarrollo de competencias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Colegio Carlos Alban Holguín Secundaria- JM</dc:title>
  <dc:creator>JOSE BERNARDO MARQUEZ APONTE</dc:creator>
  <cp:lastModifiedBy>Coordinación</cp:lastModifiedBy>
  <cp:revision>96</cp:revision>
  <dcterms:created xsi:type="dcterms:W3CDTF">2020-05-09T16:58:40Z</dcterms:created>
  <dcterms:modified xsi:type="dcterms:W3CDTF">2023-01-12T14:38:38Z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0x010100B62EC29947DDA2438B0B6621CF72CB81</vt:lpwstr>
  </property>
</Properties>
</file>