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6F7A3-DFAC-4033-A592-414345A66983}" type="doc">
      <dgm:prSet loTypeId="urn:microsoft.com/office/officeart/2005/8/layout/hList7" loCatId="list" qsTypeId="urn:microsoft.com/office/officeart/2009/2/quickstyle/3d8" qsCatId="3D" csTypeId="urn:microsoft.com/office/officeart/2005/8/colors/colorful2" csCatId="colorful" phldr="1"/>
      <dgm:spPr/>
    </dgm:pt>
    <dgm:pt modelId="{3119D35A-CCA3-4DF6-AB73-D63E4770667F}">
      <dgm:prSet phldrT="[Texto]"/>
      <dgm:spPr/>
      <dgm:t>
        <a:bodyPr/>
        <a:lstStyle/>
        <a:p>
          <a:r>
            <a:rPr lang="es-CO" dirty="0" smtClean="0"/>
            <a:t>Estudiantes</a:t>
          </a:r>
          <a:endParaRPr lang="es-CO" dirty="0"/>
        </a:p>
      </dgm:t>
    </dgm:pt>
    <dgm:pt modelId="{6B8EB159-5860-4FD2-ABD4-39932575D19D}" type="parTrans" cxnId="{F16CA1F3-D71B-4DC2-93AC-4F836C5114F9}">
      <dgm:prSet/>
      <dgm:spPr/>
      <dgm:t>
        <a:bodyPr/>
        <a:lstStyle/>
        <a:p>
          <a:endParaRPr lang="es-CO"/>
        </a:p>
      </dgm:t>
    </dgm:pt>
    <dgm:pt modelId="{72A7A420-8BDC-4023-AA53-88B4768F5374}" type="sibTrans" cxnId="{F16CA1F3-D71B-4DC2-93AC-4F836C5114F9}">
      <dgm:prSet/>
      <dgm:spPr/>
      <dgm:t>
        <a:bodyPr/>
        <a:lstStyle/>
        <a:p>
          <a:endParaRPr lang="es-CO"/>
        </a:p>
      </dgm:t>
    </dgm:pt>
    <dgm:pt modelId="{DD3B5113-B2C5-4323-8B54-32AD37C37D92}">
      <dgm:prSet phldrT="[Texto]"/>
      <dgm:spPr/>
      <dgm:t>
        <a:bodyPr/>
        <a:lstStyle/>
        <a:p>
          <a:r>
            <a:rPr lang="es-CO" dirty="0" smtClean="0"/>
            <a:t>Docentes</a:t>
          </a:r>
          <a:endParaRPr lang="es-CO" dirty="0"/>
        </a:p>
      </dgm:t>
    </dgm:pt>
    <dgm:pt modelId="{BAAAE9D5-E645-48E2-BEB1-03DA94904DEC}" type="parTrans" cxnId="{DC11AFA9-25EB-4BF5-B6E4-83BE0D451081}">
      <dgm:prSet/>
      <dgm:spPr/>
      <dgm:t>
        <a:bodyPr/>
        <a:lstStyle/>
        <a:p>
          <a:endParaRPr lang="es-CO"/>
        </a:p>
      </dgm:t>
    </dgm:pt>
    <dgm:pt modelId="{54EE9528-776A-48D9-81FE-42BB2307010E}" type="sibTrans" cxnId="{DC11AFA9-25EB-4BF5-B6E4-83BE0D451081}">
      <dgm:prSet/>
      <dgm:spPr/>
      <dgm:t>
        <a:bodyPr/>
        <a:lstStyle/>
        <a:p>
          <a:endParaRPr lang="es-CO"/>
        </a:p>
      </dgm:t>
    </dgm:pt>
    <dgm:pt modelId="{2DB08E3E-36B8-47BE-B6CB-3CDC8840B500}">
      <dgm:prSet phldrT="[Texto]"/>
      <dgm:spPr/>
      <dgm:t>
        <a:bodyPr/>
        <a:lstStyle/>
        <a:p>
          <a:r>
            <a:rPr lang="es-CO" dirty="0" smtClean="0"/>
            <a:t>Familia</a:t>
          </a:r>
          <a:endParaRPr lang="es-CO" dirty="0"/>
        </a:p>
      </dgm:t>
    </dgm:pt>
    <dgm:pt modelId="{0575E2CB-0C1C-4E73-83A0-A3081C26CE70}" type="sibTrans" cxnId="{FB090D00-1494-4FDA-AB56-A5D841D7147F}">
      <dgm:prSet/>
      <dgm:spPr/>
      <dgm:t>
        <a:bodyPr/>
        <a:lstStyle/>
        <a:p>
          <a:endParaRPr lang="es-CO"/>
        </a:p>
      </dgm:t>
    </dgm:pt>
    <dgm:pt modelId="{C589A71E-E091-4A6F-AE25-9E93BD56BC95}" type="parTrans" cxnId="{FB090D00-1494-4FDA-AB56-A5D841D7147F}">
      <dgm:prSet/>
      <dgm:spPr/>
      <dgm:t>
        <a:bodyPr/>
        <a:lstStyle/>
        <a:p>
          <a:endParaRPr lang="es-CO"/>
        </a:p>
      </dgm:t>
    </dgm:pt>
    <dgm:pt modelId="{C11096B8-B656-4C9A-B250-D591861811C6}" type="pres">
      <dgm:prSet presAssocID="{3A96F7A3-DFAC-4033-A592-414345A66983}" presName="Name0" presStyleCnt="0">
        <dgm:presLayoutVars>
          <dgm:dir/>
          <dgm:resizeHandles val="exact"/>
        </dgm:presLayoutVars>
      </dgm:prSet>
      <dgm:spPr/>
    </dgm:pt>
    <dgm:pt modelId="{D6638F27-C170-41E0-B7A2-D60E27F51AEF}" type="pres">
      <dgm:prSet presAssocID="{3A96F7A3-DFAC-4033-A592-414345A66983}" presName="fgShape" presStyleLbl="fgShp" presStyleIdx="0" presStyleCnt="1"/>
      <dgm:spPr/>
    </dgm:pt>
    <dgm:pt modelId="{7F8551ED-D43B-4DCA-B539-BA6773DA1391}" type="pres">
      <dgm:prSet presAssocID="{3A96F7A3-DFAC-4033-A592-414345A66983}" presName="linComp" presStyleCnt="0"/>
      <dgm:spPr/>
    </dgm:pt>
    <dgm:pt modelId="{A4AE19B7-9E54-4CB0-9C00-83AD519A17CD}" type="pres">
      <dgm:prSet presAssocID="{3119D35A-CCA3-4DF6-AB73-D63E4770667F}" presName="compNode" presStyleCnt="0"/>
      <dgm:spPr/>
    </dgm:pt>
    <dgm:pt modelId="{C622FCCE-1252-453E-A6EC-7C7DDD72C020}" type="pres">
      <dgm:prSet presAssocID="{3119D35A-CCA3-4DF6-AB73-D63E4770667F}" presName="bkgdShape" presStyleLbl="node1" presStyleIdx="0" presStyleCnt="3"/>
      <dgm:spPr/>
      <dgm:t>
        <a:bodyPr/>
        <a:lstStyle/>
        <a:p>
          <a:endParaRPr lang="es-CO"/>
        </a:p>
      </dgm:t>
    </dgm:pt>
    <dgm:pt modelId="{09C594B4-CB7A-4B1E-B43F-9FC46B81FFDE}" type="pres">
      <dgm:prSet presAssocID="{3119D35A-CCA3-4DF6-AB73-D63E4770667F}" presName="nodeTx" presStyleLbl="node1" presStyleIdx="0" presStyleCnt="3">
        <dgm:presLayoutVars>
          <dgm:bulletEnabled val="1"/>
        </dgm:presLayoutVars>
      </dgm:prSet>
      <dgm:spPr/>
      <dgm:t>
        <a:bodyPr/>
        <a:lstStyle/>
        <a:p>
          <a:endParaRPr lang="es-CO"/>
        </a:p>
      </dgm:t>
    </dgm:pt>
    <dgm:pt modelId="{7ADE38A6-C51A-4D98-97BB-CD004B82FD66}" type="pres">
      <dgm:prSet presAssocID="{3119D35A-CCA3-4DF6-AB73-D63E4770667F}" presName="invisiNode" presStyleLbl="node1" presStyleIdx="0" presStyleCnt="3"/>
      <dgm:spPr/>
    </dgm:pt>
    <dgm:pt modelId="{08E8203E-03DD-46B1-8EC3-770DB78E167F}" type="pres">
      <dgm:prSet presAssocID="{3119D35A-CCA3-4DF6-AB73-D63E4770667F}" presName="imagNode" presStyleLbl="fgImgPlace1" presStyleIdx="0" presStyleCnt="3" custLinFactNeighborX="15328" custLinFactNeighborY="443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s-CO"/>
        </a:p>
      </dgm:t>
    </dgm:pt>
    <dgm:pt modelId="{1BCA6D6D-4B3A-4581-AC99-7B88C374C658}" type="pres">
      <dgm:prSet presAssocID="{72A7A420-8BDC-4023-AA53-88B4768F5374}" presName="sibTrans" presStyleLbl="sibTrans2D1" presStyleIdx="0" presStyleCnt="0"/>
      <dgm:spPr/>
      <dgm:t>
        <a:bodyPr/>
        <a:lstStyle/>
        <a:p>
          <a:endParaRPr lang="es-CO"/>
        </a:p>
      </dgm:t>
    </dgm:pt>
    <dgm:pt modelId="{DE813C1C-28DE-4022-B13B-E5C7A2C27A6A}" type="pres">
      <dgm:prSet presAssocID="{2DB08E3E-36B8-47BE-B6CB-3CDC8840B500}" presName="compNode" presStyleCnt="0"/>
      <dgm:spPr/>
    </dgm:pt>
    <dgm:pt modelId="{F6294CCB-51DF-4A27-B86B-347BCD3875A4}" type="pres">
      <dgm:prSet presAssocID="{2DB08E3E-36B8-47BE-B6CB-3CDC8840B500}" presName="bkgdShape" presStyleLbl="node1" presStyleIdx="1" presStyleCnt="3"/>
      <dgm:spPr/>
      <dgm:t>
        <a:bodyPr/>
        <a:lstStyle/>
        <a:p>
          <a:endParaRPr lang="es-CO"/>
        </a:p>
      </dgm:t>
    </dgm:pt>
    <dgm:pt modelId="{E1C2025C-61D5-40E2-826C-C02D8E63BBA4}" type="pres">
      <dgm:prSet presAssocID="{2DB08E3E-36B8-47BE-B6CB-3CDC8840B500}" presName="nodeTx" presStyleLbl="node1" presStyleIdx="1" presStyleCnt="3">
        <dgm:presLayoutVars>
          <dgm:bulletEnabled val="1"/>
        </dgm:presLayoutVars>
      </dgm:prSet>
      <dgm:spPr/>
      <dgm:t>
        <a:bodyPr/>
        <a:lstStyle/>
        <a:p>
          <a:endParaRPr lang="es-CO"/>
        </a:p>
      </dgm:t>
    </dgm:pt>
    <dgm:pt modelId="{2FC65CBC-56E5-454C-89C5-F097381C3691}" type="pres">
      <dgm:prSet presAssocID="{2DB08E3E-36B8-47BE-B6CB-3CDC8840B500}" presName="invisiNode" presStyleLbl="node1" presStyleIdx="1" presStyleCnt="3"/>
      <dgm:spPr/>
    </dgm:pt>
    <dgm:pt modelId="{130E3A59-0DC2-4C4C-9BB3-B602DBD983FD}" type="pres">
      <dgm:prSet presAssocID="{2DB08E3E-36B8-47BE-B6CB-3CDC8840B50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s-CO"/>
        </a:p>
      </dgm:t>
    </dgm:pt>
    <dgm:pt modelId="{0BD9A459-840D-4CD4-9FCA-DA481F27D8F7}" type="pres">
      <dgm:prSet presAssocID="{0575E2CB-0C1C-4E73-83A0-A3081C26CE70}" presName="sibTrans" presStyleLbl="sibTrans2D1" presStyleIdx="0" presStyleCnt="0"/>
      <dgm:spPr/>
      <dgm:t>
        <a:bodyPr/>
        <a:lstStyle/>
        <a:p>
          <a:endParaRPr lang="es-CO"/>
        </a:p>
      </dgm:t>
    </dgm:pt>
    <dgm:pt modelId="{BF04EE6A-E539-4F9D-8365-1763E8373093}" type="pres">
      <dgm:prSet presAssocID="{DD3B5113-B2C5-4323-8B54-32AD37C37D92}" presName="compNode" presStyleCnt="0"/>
      <dgm:spPr/>
    </dgm:pt>
    <dgm:pt modelId="{0DDE3E1F-8936-4208-8659-623D70E01A62}" type="pres">
      <dgm:prSet presAssocID="{DD3B5113-B2C5-4323-8B54-32AD37C37D92}" presName="bkgdShape" presStyleLbl="node1" presStyleIdx="2" presStyleCnt="3"/>
      <dgm:spPr/>
      <dgm:t>
        <a:bodyPr/>
        <a:lstStyle/>
        <a:p>
          <a:endParaRPr lang="es-CO"/>
        </a:p>
      </dgm:t>
    </dgm:pt>
    <dgm:pt modelId="{447927E2-AC05-41C1-A49D-CBCDF5007D22}" type="pres">
      <dgm:prSet presAssocID="{DD3B5113-B2C5-4323-8B54-32AD37C37D92}" presName="nodeTx" presStyleLbl="node1" presStyleIdx="2" presStyleCnt="3">
        <dgm:presLayoutVars>
          <dgm:bulletEnabled val="1"/>
        </dgm:presLayoutVars>
      </dgm:prSet>
      <dgm:spPr/>
      <dgm:t>
        <a:bodyPr/>
        <a:lstStyle/>
        <a:p>
          <a:endParaRPr lang="es-CO"/>
        </a:p>
      </dgm:t>
    </dgm:pt>
    <dgm:pt modelId="{9AD0118F-D24E-4350-A868-E43BDC473015}" type="pres">
      <dgm:prSet presAssocID="{DD3B5113-B2C5-4323-8B54-32AD37C37D92}" presName="invisiNode" presStyleLbl="node1" presStyleIdx="2" presStyleCnt="3"/>
      <dgm:spPr/>
    </dgm:pt>
    <dgm:pt modelId="{A05791DA-DEA8-46A4-BB0C-FF221ED653B9}" type="pres">
      <dgm:prSet presAssocID="{DD3B5113-B2C5-4323-8B54-32AD37C37D9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t>
        <a:bodyPr/>
        <a:lstStyle/>
        <a:p>
          <a:endParaRPr lang="es-CO"/>
        </a:p>
      </dgm:t>
    </dgm:pt>
  </dgm:ptLst>
  <dgm:cxnLst>
    <dgm:cxn modelId="{1D60965A-2891-4715-BC18-D18813CE664A}" type="presOf" srcId="{72A7A420-8BDC-4023-AA53-88B4768F5374}" destId="{1BCA6D6D-4B3A-4581-AC99-7B88C374C658}" srcOrd="0" destOrd="0" presId="urn:microsoft.com/office/officeart/2005/8/layout/hList7"/>
    <dgm:cxn modelId="{FB090D00-1494-4FDA-AB56-A5D841D7147F}" srcId="{3A96F7A3-DFAC-4033-A592-414345A66983}" destId="{2DB08E3E-36B8-47BE-B6CB-3CDC8840B500}" srcOrd="1" destOrd="0" parTransId="{C589A71E-E091-4A6F-AE25-9E93BD56BC95}" sibTransId="{0575E2CB-0C1C-4E73-83A0-A3081C26CE70}"/>
    <dgm:cxn modelId="{5AFC0919-DD8A-4FBE-9E81-DDA0BB58B6E3}" type="presOf" srcId="{2DB08E3E-36B8-47BE-B6CB-3CDC8840B500}" destId="{F6294CCB-51DF-4A27-B86B-347BCD3875A4}" srcOrd="0" destOrd="0" presId="urn:microsoft.com/office/officeart/2005/8/layout/hList7"/>
    <dgm:cxn modelId="{4A7C1464-5CF7-4952-8DEF-7EF2F9E75E88}" type="presOf" srcId="{2DB08E3E-36B8-47BE-B6CB-3CDC8840B500}" destId="{E1C2025C-61D5-40E2-826C-C02D8E63BBA4}" srcOrd="1" destOrd="0" presId="urn:microsoft.com/office/officeart/2005/8/layout/hList7"/>
    <dgm:cxn modelId="{96E98EB5-B966-4B2A-9E71-C1A58F0B3B02}" type="presOf" srcId="{DD3B5113-B2C5-4323-8B54-32AD37C37D92}" destId="{447927E2-AC05-41C1-A49D-CBCDF5007D22}" srcOrd="1" destOrd="0" presId="urn:microsoft.com/office/officeart/2005/8/layout/hList7"/>
    <dgm:cxn modelId="{DC11AFA9-25EB-4BF5-B6E4-83BE0D451081}" srcId="{3A96F7A3-DFAC-4033-A592-414345A66983}" destId="{DD3B5113-B2C5-4323-8B54-32AD37C37D92}" srcOrd="2" destOrd="0" parTransId="{BAAAE9D5-E645-48E2-BEB1-03DA94904DEC}" sibTransId="{54EE9528-776A-48D9-81FE-42BB2307010E}"/>
    <dgm:cxn modelId="{F16CA1F3-D71B-4DC2-93AC-4F836C5114F9}" srcId="{3A96F7A3-DFAC-4033-A592-414345A66983}" destId="{3119D35A-CCA3-4DF6-AB73-D63E4770667F}" srcOrd="0" destOrd="0" parTransId="{6B8EB159-5860-4FD2-ABD4-39932575D19D}" sibTransId="{72A7A420-8BDC-4023-AA53-88B4768F5374}"/>
    <dgm:cxn modelId="{C6DD7008-64B3-4D48-AAFE-B726A69726D2}" type="presOf" srcId="{3A96F7A3-DFAC-4033-A592-414345A66983}" destId="{C11096B8-B656-4C9A-B250-D591861811C6}" srcOrd="0" destOrd="0" presId="urn:microsoft.com/office/officeart/2005/8/layout/hList7"/>
    <dgm:cxn modelId="{00DE67FD-C797-4A53-B636-58255B048AE0}" type="presOf" srcId="{0575E2CB-0C1C-4E73-83A0-A3081C26CE70}" destId="{0BD9A459-840D-4CD4-9FCA-DA481F27D8F7}" srcOrd="0" destOrd="0" presId="urn:microsoft.com/office/officeart/2005/8/layout/hList7"/>
    <dgm:cxn modelId="{401B5220-B24D-438E-BB8F-1FCC6837CABE}" type="presOf" srcId="{DD3B5113-B2C5-4323-8B54-32AD37C37D92}" destId="{0DDE3E1F-8936-4208-8659-623D70E01A62}" srcOrd="0" destOrd="0" presId="urn:microsoft.com/office/officeart/2005/8/layout/hList7"/>
    <dgm:cxn modelId="{483BAA8F-8466-4CCE-AC8A-3ABA367CAF2B}" type="presOf" srcId="{3119D35A-CCA3-4DF6-AB73-D63E4770667F}" destId="{09C594B4-CB7A-4B1E-B43F-9FC46B81FFDE}" srcOrd="1" destOrd="0" presId="urn:microsoft.com/office/officeart/2005/8/layout/hList7"/>
    <dgm:cxn modelId="{BA51888D-BA01-4DA8-9D1D-752616D4911E}" type="presOf" srcId="{3119D35A-CCA3-4DF6-AB73-D63E4770667F}" destId="{C622FCCE-1252-453E-A6EC-7C7DDD72C020}" srcOrd="0" destOrd="0" presId="urn:microsoft.com/office/officeart/2005/8/layout/hList7"/>
    <dgm:cxn modelId="{8CCFD5BE-E5A7-4A45-95BB-18042417957E}" type="presParOf" srcId="{C11096B8-B656-4C9A-B250-D591861811C6}" destId="{D6638F27-C170-41E0-B7A2-D60E27F51AEF}" srcOrd="0" destOrd="0" presId="urn:microsoft.com/office/officeart/2005/8/layout/hList7"/>
    <dgm:cxn modelId="{E7BAACF1-B042-47AC-B3CA-044E9EE9C8E1}" type="presParOf" srcId="{C11096B8-B656-4C9A-B250-D591861811C6}" destId="{7F8551ED-D43B-4DCA-B539-BA6773DA1391}" srcOrd="1" destOrd="0" presId="urn:microsoft.com/office/officeart/2005/8/layout/hList7"/>
    <dgm:cxn modelId="{2636314B-0DB6-4305-B17D-934D0F0ABA12}" type="presParOf" srcId="{7F8551ED-D43B-4DCA-B539-BA6773DA1391}" destId="{A4AE19B7-9E54-4CB0-9C00-83AD519A17CD}" srcOrd="0" destOrd="0" presId="urn:microsoft.com/office/officeart/2005/8/layout/hList7"/>
    <dgm:cxn modelId="{A715FCE7-DCE8-4EA5-B0FE-ACBB77108CB3}" type="presParOf" srcId="{A4AE19B7-9E54-4CB0-9C00-83AD519A17CD}" destId="{C622FCCE-1252-453E-A6EC-7C7DDD72C020}" srcOrd="0" destOrd="0" presId="urn:microsoft.com/office/officeart/2005/8/layout/hList7"/>
    <dgm:cxn modelId="{A4E1294A-A85B-4B78-BD5A-A3298A870782}" type="presParOf" srcId="{A4AE19B7-9E54-4CB0-9C00-83AD519A17CD}" destId="{09C594B4-CB7A-4B1E-B43F-9FC46B81FFDE}" srcOrd="1" destOrd="0" presId="urn:microsoft.com/office/officeart/2005/8/layout/hList7"/>
    <dgm:cxn modelId="{F770F538-5F16-41B9-ADFE-A43860ED7E91}" type="presParOf" srcId="{A4AE19B7-9E54-4CB0-9C00-83AD519A17CD}" destId="{7ADE38A6-C51A-4D98-97BB-CD004B82FD66}" srcOrd="2" destOrd="0" presId="urn:microsoft.com/office/officeart/2005/8/layout/hList7"/>
    <dgm:cxn modelId="{FEE69AC3-829E-498F-AE3D-3EEB0C6F0CF0}" type="presParOf" srcId="{A4AE19B7-9E54-4CB0-9C00-83AD519A17CD}" destId="{08E8203E-03DD-46B1-8EC3-770DB78E167F}" srcOrd="3" destOrd="0" presId="urn:microsoft.com/office/officeart/2005/8/layout/hList7"/>
    <dgm:cxn modelId="{BA2F38D8-76E0-4FFB-9906-400CC89BFB14}" type="presParOf" srcId="{7F8551ED-D43B-4DCA-B539-BA6773DA1391}" destId="{1BCA6D6D-4B3A-4581-AC99-7B88C374C658}" srcOrd="1" destOrd="0" presId="urn:microsoft.com/office/officeart/2005/8/layout/hList7"/>
    <dgm:cxn modelId="{99BFADD6-C4AA-477D-AF25-DBA12AD81C07}" type="presParOf" srcId="{7F8551ED-D43B-4DCA-B539-BA6773DA1391}" destId="{DE813C1C-28DE-4022-B13B-E5C7A2C27A6A}" srcOrd="2" destOrd="0" presId="urn:microsoft.com/office/officeart/2005/8/layout/hList7"/>
    <dgm:cxn modelId="{46ADA47C-162B-4F00-AC6E-4E676E5BE7FF}" type="presParOf" srcId="{DE813C1C-28DE-4022-B13B-E5C7A2C27A6A}" destId="{F6294CCB-51DF-4A27-B86B-347BCD3875A4}" srcOrd="0" destOrd="0" presId="urn:microsoft.com/office/officeart/2005/8/layout/hList7"/>
    <dgm:cxn modelId="{C6DA8902-CB71-4CD0-96A0-54C93A8B1DB4}" type="presParOf" srcId="{DE813C1C-28DE-4022-B13B-E5C7A2C27A6A}" destId="{E1C2025C-61D5-40E2-826C-C02D8E63BBA4}" srcOrd="1" destOrd="0" presId="urn:microsoft.com/office/officeart/2005/8/layout/hList7"/>
    <dgm:cxn modelId="{51561111-338A-46CC-AD95-1959699A2D65}" type="presParOf" srcId="{DE813C1C-28DE-4022-B13B-E5C7A2C27A6A}" destId="{2FC65CBC-56E5-454C-89C5-F097381C3691}" srcOrd="2" destOrd="0" presId="urn:microsoft.com/office/officeart/2005/8/layout/hList7"/>
    <dgm:cxn modelId="{738F7084-BB7C-4F38-9E55-477CF28EEB9F}" type="presParOf" srcId="{DE813C1C-28DE-4022-B13B-E5C7A2C27A6A}" destId="{130E3A59-0DC2-4C4C-9BB3-B602DBD983FD}" srcOrd="3" destOrd="0" presId="urn:microsoft.com/office/officeart/2005/8/layout/hList7"/>
    <dgm:cxn modelId="{E8733AC5-2D31-4E62-A279-7E7360E96F74}" type="presParOf" srcId="{7F8551ED-D43B-4DCA-B539-BA6773DA1391}" destId="{0BD9A459-840D-4CD4-9FCA-DA481F27D8F7}" srcOrd="3" destOrd="0" presId="urn:microsoft.com/office/officeart/2005/8/layout/hList7"/>
    <dgm:cxn modelId="{797D5BCD-B2F8-4752-A121-1ACF4A8354B0}" type="presParOf" srcId="{7F8551ED-D43B-4DCA-B539-BA6773DA1391}" destId="{BF04EE6A-E539-4F9D-8365-1763E8373093}" srcOrd="4" destOrd="0" presId="urn:microsoft.com/office/officeart/2005/8/layout/hList7"/>
    <dgm:cxn modelId="{B6843906-674E-43FE-8E51-28E1A94E8EB5}" type="presParOf" srcId="{BF04EE6A-E539-4F9D-8365-1763E8373093}" destId="{0DDE3E1F-8936-4208-8659-623D70E01A62}" srcOrd="0" destOrd="0" presId="urn:microsoft.com/office/officeart/2005/8/layout/hList7"/>
    <dgm:cxn modelId="{828CE70D-7705-410A-A8ED-9DC0317DAC11}" type="presParOf" srcId="{BF04EE6A-E539-4F9D-8365-1763E8373093}" destId="{447927E2-AC05-41C1-A49D-CBCDF5007D22}" srcOrd="1" destOrd="0" presId="urn:microsoft.com/office/officeart/2005/8/layout/hList7"/>
    <dgm:cxn modelId="{20157365-5FDD-4795-B312-4DD17A2DFBE5}" type="presParOf" srcId="{BF04EE6A-E539-4F9D-8365-1763E8373093}" destId="{9AD0118F-D24E-4350-A868-E43BDC473015}" srcOrd="2" destOrd="0" presId="urn:microsoft.com/office/officeart/2005/8/layout/hList7"/>
    <dgm:cxn modelId="{00BE7AB3-EB49-458D-9C80-5DD39B383647}" type="presParOf" srcId="{BF04EE6A-E539-4F9D-8365-1763E8373093}" destId="{A05791DA-DEA8-46A4-BB0C-FF221ED653B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306331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273223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135286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404227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350275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157054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121141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113331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8379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316419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770241-C1C9-495C-AA83-0BFFDB986EDC}" type="datetimeFigureOut">
              <a:rPr lang="es-CO" smtClean="0"/>
              <a:t>09/04/2015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F6B2F77-3C26-41D6-846A-C150B128487A}" type="slidenum">
              <a:rPr lang="es-CO" smtClean="0"/>
              <a:t>‹Nº›</a:t>
            </a:fld>
            <a:endParaRPr lang="es-CO"/>
          </a:p>
        </p:txBody>
      </p:sp>
    </p:spTree>
    <p:extLst>
      <p:ext uri="{BB962C8B-B14F-4D97-AF65-F5344CB8AC3E}">
        <p14:creationId xmlns:p14="http://schemas.microsoft.com/office/powerpoint/2010/main" val="313563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70241-C1C9-495C-AA83-0BFFDB986EDC}" type="datetimeFigureOut">
              <a:rPr lang="es-CO" smtClean="0"/>
              <a:t>09/04/2015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B2F77-3C26-41D6-846A-C150B128487A}" type="slidenum">
              <a:rPr lang="es-CO" smtClean="0"/>
              <a:t>‹Nº›</a:t>
            </a:fld>
            <a:endParaRPr lang="es-CO"/>
          </a:p>
        </p:txBody>
      </p:sp>
    </p:spTree>
    <p:extLst>
      <p:ext uri="{BB962C8B-B14F-4D97-AF65-F5344CB8AC3E}">
        <p14:creationId xmlns:p14="http://schemas.microsoft.com/office/powerpoint/2010/main" val="354227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498665">
            <a:off x="4053620" y="367301"/>
            <a:ext cx="5312890" cy="3176780"/>
          </a:xfrm>
          <a:prstGeom prst="rect">
            <a:avLst/>
          </a:prstGeom>
        </p:spPr>
      </p:pic>
      <p:pic>
        <p:nvPicPr>
          <p:cNvPr id="1026" name="Picture 2" descr="C:\Users\DavidSebastian\Pictures\FOTOS BERNARDO\IMAGENES CAH\educacon etic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31640" y="2060848"/>
            <a:ext cx="2181070" cy="170668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915816" y="3622988"/>
            <a:ext cx="4930837" cy="1754326"/>
          </a:xfrm>
          <a:prstGeom prst="rect">
            <a:avLst/>
          </a:prstGeom>
        </p:spPr>
        <p:style>
          <a:lnRef idx="1">
            <a:schemeClr val="dk1"/>
          </a:lnRef>
          <a:fillRef idx="1003">
            <a:schemeClr val="lt2"/>
          </a:fillRef>
          <a:effectRef idx="1">
            <a:schemeClr val="dk1"/>
          </a:effectRef>
          <a:fontRef idx="minor">
            <a:schemeClr val="dk1"/>
          </a:fontRef>
        </p:style>
        <p:txBody>
          <a:bodyPr wrap="none" lIns="91440" tIns="45720" rIns="91440" bIns="45720">
            <a:spAutoFit/>
          </a:bodyPr>
          <a:lstStyle/>
          <a:p>
            <a:pPr algn="ctr"/>
            <a:r>
              <a:rPr lang="es-ES" sz="5400" b="1" dirty="0" smtClean="0">
                <a:ln w="19050">
                  <a:solidFill>
                    <a:schemeClr val="tx2">
                      <a:tint val="1000"/>
                    </a:schemeClr>
                  </a:solidFill>
                  <a:prstDash val="solid"/>
                </a:ln>
                <a:solidFill>
                  <a:schemeClr val="bg2">
                    <a:lumMod val="50000"/>
                  </a:schemeClr>
                </a:solidFill>
                <a:effectLst>
                  <a:outerShdw blurRad="50000" dist="50800" dir="7500000" algn="tl">
                    <a:srgbClr val="000000">
                      <a:shade val="5000"/>
                      <a:alpha val="35000"/>
                    </a:srgbClr>
                  </a:outerShdw>
                </a:effectLst>
              </a:rPr>
              <a:t>CONVIVENCIA, </a:t>
            </a:r>
          </a:p>
          <a:p>
            <a:pPr algn="ctr"/>
            <a:r>
              <a:rPr lang="es-ES" sz="5400" b="1" dirty="0" smtClean="0">
                <a:ln w="19050">
                  <a:solidFill>
                    <a:schemeClr val="tx2">
                      <a:tint val="1000"/>
                    </a:schemeClr>
                  </a:solidFill>
                  <a:prstDash val="solid"/>
                </a:ln>
                <a:solidFill>
                  <a:schemeClr val="bg2">
                    <a:lumMod val="50000"/>
                  </a:schemeClr>
                </a:solidFill>
                <a:effectLst>
                  <a:outerShdw blurRad="50000" dist="50800" dir="7500000" algn="tl">
                    <a:srgbClr val="000000">
                      <a:shade val="5000"/>
                      <a:alpha val="35000"/>
                    </a:srgbClr>
                  </a:outerShdw>
                </a:effectLst>
              </a:rPr>
              <a:t>un pacto posible</a:t>
            </a:r>
            <a:endParaRPr lang="es-ES" sz="5400" b="1" dirty="0">
              <a:ln w="19050">
                <a:solidFill>
                  <a:schemeClr val="tx2">
                    <a:tint val="1000"/>
                  </a:schemeClr>
                </a:solidFill>
                <a:prstDash val="solid"/>
              </a:ln>
              <a:solidFill>
                <a:schemeClr val="bg2">
                  <a:lumMod val="50000"/>
                </a:schemeClr>
              </a:solidFill>
              <a:effectLst>
                <a:outerShdw blurRad="50000" dist="50800" dir="7500000" algn="tl">
                  <a:srgbClr val="000000">
                    <a:shade val="5000"/>
                    <a:alpha val="35000"/>
                  </a:srgbClr>
                </a:outerShdw>
              </a:effectLst>
            </a:endParaRPr>
          </a:p>
        </p:txBody>
      </p:sp>
      <p:sp>
        <p:nvSpPr>
          <p:cNvPr id="8" name="7 CuadroTexto"/>
          <p:cNvSpPr txBox="1"/>
          <p:nvPr/>
        </p:nvSpPr>
        <p:spPr>
          <a:xfrm>
            <a:off x="395536" y="4207763"/>
            <a:ext cx="2428870" cy="58477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s-CO" sz="3200" dirty="0" smtClean="0">
                <a:solidFill>
                  <a:schemeClr val="bg2">
                    <a:lumMod val="25000"/>
                  </a:schemeClr>
                </a:solidFill>
              </a:rPr>
              <a:t>Ciclo 3 - 2015</a:t>
            </a:r>
            <a:endParaRPr lang="es-CO" sz="3200" dirty="0">
              <a:solidFill>
                <a:schemeClr val="bg2">
                  <a:lumMod val="25000"/>
                </a:schemeClr>
              </a:solidFill>
            </a:endParaRPr>
          </a:p>
        </p:txBody>
      </p:sp>
    </p:spTree>
    <p:extLst>
      <p:ext uri="{BB962C8B-B14F-4D97-AF65-F5344CB8AC3E}">
        <p14:creationId xmlns:p14="http://schemas.microsoft.com/office/powerpoint/2010/main" val="26711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accent2">
                    <a:lumMod val="75000"/>
                  </a:schemeClr>
                </a:solidFill>
              </a:rPr>
              <a:t>Definiciones</a:t>
            </a:r>
            <a:endParaRPr lang="es-CO" dirty="0">
              <a:solidFill>
                <a:schemeClr val="accent2">
                  <a:lumMod val="75000"/>
                </a:schemeClr>
              </a:solidFill>
            </a:endParaRPr>
          </a:p>
        </p:txBody>
      </p:sp>
      <p:sp>
        <p:nvSpPr>
          <p:cNvPr id="4" name="3 CuadroTexto"/>
          <p:cNvSpPr txBox="1"/>
          <p:nvPr/>
        </p:nvSpPr>
        <p:spPr>
          <a:xfrm>
            <a:off x="755576" y="1967349"/>
            <a:ext cx="7776864" cy="3477875"/>
          </a:xfrm>
          <a:prstGeom prst="rect">
            <a:avLst/>
          </a:prstGeom>
          <a:noFill/>
        </p:spPr>
        <p:txBody>
          <a:bodyPr wrap="square" rtlCol="0">
            <a:spAutoFit/>
          </a:bodyPr>
          <a:lstStyle/>
          <a:p>
            <a:endParaRPr lang="es-CO" dirty="0"/>
          </a:p>
          <a:p>
            <a:r>
              <a:rPr lang="es-CO" dirty="0"/>
              <a:t> </a:t>
            </a:r>
            <a:r>
              <a:rPr lang="es-CO" b="1" dirty="0">
                <a:solidFill>
                  <a:schemeClr val="accent2">
                    <a:lumMod val="75000"/>
                  </a:schemeClr>
                </a:solidFill>
              </a:rPr>
              <a:t>Acuerdos: </a:t>
            </a:r>
            <a:r>
              <a:rPr lang="es-CO" dirty="0"/>
              <a:t>“</a:t>
            </a:r>
            <a:r>
              <a:rPr lang="es-CO" i="1" dirty="0"/>
              <a:t>Son el resultado de un diálogo entre quienes integran la comunidad educativa sobre los mínimos necesarios para vivir juntos, de manera que su cumplimiento se base en el sentido de la responsabilidad individual y colectiva y no únicamente en la idea de recibir castigos o premios” </a:t>
            </a:r>
            <a:r>
              <a:rPr lang="es-CO" dirty="0"/>
              <a:t>(Secretaria de </a:t>
            </a:r>
            <a:r>
              <a:rPr lang="es-CO" dirty="0" err="1"/>
              <a:t>Educaciòn</a:t>
            </a:r>
            <a:r>
              <a:rPr lang="es-CO" dirty="0"/>
              <a:t> del </a:t>
            </a:r>
            <a:r>
              <a:rPr lang="es-CO" dirty="0" smtClean="0"/>
              <a:t>Distrito</a:t>
            </a:r>
            <a:r>
              <a:rPr lang="es-CO" dirty="0"/>
              <a:t>, 2014, pág. 7) </a:t>
            </a:r>
            <a:endParaRPr lang="es-CO" dirty="0" smtClean="0"/>
          </a:p>
          <a:p>
            <a:endParaRPr lang="es-CO" sz="2000" dirty="0" smtClean="0"/>
          </a:p>
          <a:p>
            <a:endParaRPr lang="es-CO" sz="2000" dirty="0"/>
          </a:p>
          <a:p>
            <a:r>
              <a:rPr lang="es-CO" b="1" dirty="0">
                <a:solidFill>
                  <a:schemeClr val="accent2">
                    <a:lumMod val="75000"/>
                  </a:schemeClr>
                </a:solidFill>
              </a:rPr>
              <a:t>Conflicto: </a:t>
            </a:r>
            <a:r>
              <a:rPr lang="es-CO" i="1" dirty="0"/>
              <a:t>“El conflicto es parte integral de las relaciones sociales. No se trata de algo negativo – si se maneja de la manera adecuada - pues tiene el potencial de generar aprendizajes y transformaciones en la estructura social.” </a:t>
            </a:r>
            <a:r>
              <a:rPr lang="es-CO" dirty="0"/>
              <a:t>(Secretaria de </a:t>
            </a:r>
            <a:r>
              <a:rPr lang="es-CO" dirty="0" err="1"/>
              <a:t>Educaciòn</a:t>
            </a:r>
            <a:r>
              <a:rPr lang="es-CO" dirty="0"/>
              <a:t> del </a:t>
            </a:r>
            <a:r>
              <a:rPr lang="es-CO" dirty="0" smtClean="0"/>
              <a:t>Distrito</a:t>
            </a:r>
            <a:r>
              <a:rPr lang="es-CO" dirty="0"/>
              <a:t>, 2014, pág. 7) </a:t>
            </a:r>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a:off x="755576" y="260648"/>
            <a:ext cx="1440160" cy="861126"/>
          </a:xfrm>
          <a:prstGeom prst="rect">
            <a:avLst/>
          </a:prstGeom>
        </p:spPr>
      </p:pic>
    </p:spTree>
    <p:extLst>
      <p:ext uri="{BB962C8B-B14F-4D97-AF65-F5344CB8AC3E}">
        <p14:creationId xmlns:p14="http://schemas.microsoft.com/office/powerpoint/2010/main" val="84239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751344"/>
            <a:ext cx="7488832" cy="5355312"/>
          </a:xfrm>
          <a:prstGeom prst="rect">
            <a:avLst/>
          </a:prstGeom>
        </p:spPr>
        <p:txBody>
          <a:bodyPr wrap="square">
            <a:spAutoFit/>
          </a:bodyPr>
          <a:lstStyle/>
          <a:p>
            <a:endParaRPr lang="es-CO" dirty="0"/>
          </a:p>
          <a:p>
            <a:r>
              <a:rPr lang="es-CO" dirty="0"/>
              <a:t> </a:t>
            </a:r>
            <a:r>
              <a:rPr lang="es-CO" b="1" dirty="0">
                <a:solidFill>
                  <a:schemeClr val="accent2">
                    <a:lumMod val="75000"/>
                  </a:schemeClr>
                </a:solidFill>
              </a:rPr>
              <a:t>OBJETIVO GENERAL: </a:t>
            </a:r>
            <a:endParaRPr lang="es-CO" b="1" dirty="0" smtClean="0">
              <a:solidFill>
                <a:schemeClr val="accent2">
                  <a:lumMod val="75000"/>
                </a:schemeClr>
              </a:solidFill>
            </a:endParaRPr>
          </a:p>
          <a:p>
            <a:endParaRPr lang="es-CO" dirty="0"/>
          </a:p>
          <a:p>
            <a:r>
              <a:rPr lang="es-CO" dirty="0"/>
              <a:t>Construir ACUERDOS MÍNIMOS necesarios para vivir juntos, a través de la participación, promoción y reconocimiento del sujeto, exaltando </a:t>
            </a:r>
            <a:r>
              <a:rPr lang="es-CO" b="1" dirty="0"/>
              <a:t>el honor y el valor de la palabra, </a:t>
            </a:r>
            <a:r>
              <a:rPr lang="es-CO" dirty="0"/>
              <a:t>promoviendo la apropiación y expresión de las capacidades ciudadanas. </a:t>
            </a:r>
            <a:endParaRPr lang="es-CO" dirty="0" smtClean="0"/>
          </a:p>
          <a:p>
            <a:endParaRPr lang="es-CO" dirty="0"/>
          </a:p>
          <a:p>
            <a:endParaRPr lang="es-CO" dirty="0"/>
          </a:p>
          <a:p>
            <a:r>
              <a:rPr lang="es-CO" b="1" dirty="0">
                <a:solidFill>
                  <a:schemeClr val="accent2">
                    <a:lumMod val="75000"/>
                  </a:schemeClr>
                </a:solidFill>
              </a:rPr>
              <a:t>OBJETIVOS ESPECÍFICOS: </a:t>
            </a:r>
            <a:endParaRPr lang="es-CO" b="1" dirty="0" smtClean="0">
              <a:solidFill>
                <a:schemeClr val="accent2">
                  <a:lumMod val="75000"/>
                </a:schemeClr>
              </a:solidFill>
            </a:endParaRPr>
          </a:p>
          <a:p>
            <a:endParaRPr lang="es-CO" dirty="0"/>
          </a:p>
          <a:p>
            <a:r>
              <a:rPr lang="es-CO" dirty="0"/>
              <a:t> Propiciar la </a:t>
            </a:r>
            <a:r>
              <a:rPr lang="es-CO" b="1" dirty="0"/>
              <a:t>participación </a:t>
            </a:r>
            <a:r>
              <a:rPr lang="es-CO" dirty="0"/>
              <a:t>de la comunidad educativa, a través de espacios formativos y de reflexión. </a:t>
            </a:r>
            <a:endParaRPr lang="es-CO" dirty="0" smtClean="0"/>
          </a:p>
          <a:p>
            <a:endParaRPr lang="es-CO" dirty="0"/>
          </a:p>
          <a:p>
            <a:r>
              <a:rPr lang="es-CO" dirty="0"/>
              <a:t> Promover actividades que generen </a:t>
            </a:r>
            <a:r>
              <a:rPr lang="es-CO" b="1" dirty="0"/>
              <a:t>reconocimiento</a:t>
            </a:r>
            <a:r>
              <a:rPr lang="es-CO" dirty="0"/>
              <a:t>, convoquen y articulen los diferentes estamentos de la comunidad educativa. </a:t>
            </a:r>
            <a:endParaRPr lang="es-CO" dirty="0" smtClean="0"/>
          </a:p>
          <a:p>
            <a:endParaRPr lang="es-CO" dirty="0"/>
          </a:p>
          <a:p>
            <a:r>
              <a:rPr lang="es-CO" dirty="0"/>
              <a:t> Retomar la </a:t>
            </a:r>
            <a:r>
              <a:rPr lang="es-CO" b="1" dirty="0"/>
              <a:t>palabra como instrumento de valor y poder</a:t>
            </a:r>
            <a:r>
              <a:rPr lang="es-CO" dirty="0"/>
              <a:t>, a través del cumplimiento de los acuerdos mínimos establecidos. </a:t>
            </a:r>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395209">
            <a:off x="6845868" y="320781"/>
            <a:ext cx="1440160" cy="861126"/>
          </a:xfrm>
          <a:prstGeom prst="rect">
            <a:avLst/>
          </a:prstGeom>
        </p:spPr>
      </p:pic>
    </p:spTree>
    <p:extLst>
      <p:ext uri="{BB962C8B-B14F-4D97-AF65-F5344CB8AC3E}">
        <p14:creationId xmlns:p14="http://schemas.microsoft.com/office/powerpoint/2010/main" val="74547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21215158">
            <a:off x="7444875" y="5879009"/>
            <a:ext cx="1440160" cy="861126"/>
          </a:xfrm>
          <a:prstGeom prst="rect">
            <a:avLst/>
          </a:prstGeom>
        </p:spPr>
      </p:pic>
      <p:sp>
        <p:nvSpPr>
          <p:cNvPr id="4" name="3 CuadroTexto"/>
          <p:cNvSpPr txBox="1"/>
          <p:nvPr/>
        </p:nvSpPr>
        <p:spPr>
          <a:xfrm>
            <a:off x="2268931" y="271098"/>
            <a:ext cx="5112425" cy="461665"/>
          </a:xfrm>
          <a:prstGeom prst="rect">
            <a:avLst/>
          </a:prstGeom>
          <a:noFill/>
        </p:spPr>
        <p:txBody>
          <a:bodyPr wrap="none" rtlCol="0">
            <a:spAutoFit/>
          </a:bodyPr>
          <a:lstStyle/>
          <a:p>
            <a:r>
              <a:rPr lang="es-CO" sz="2400" dirty="0" smtClean="0">
                <a:solidFill>
                  <a:schemeClr val="accent2">
                    <a:lumMod val="75000"/>
                  </a:schemeClr>
                </a:solidFill>
              </a:rPr>
              <a:t>Elementos del acuerdo para vivir juntos</a:t>
            </a:r>
            <a:endParaRPr lang="es-CO" sz="2400" dirty="0">
              <a:solidFill>
                <a:schemeClr val="accent2">
                  <a:lumMod val="75000"/>
                </a:schemeClr>
              </a:solidFill>
            </a:endParaRPr>
          </a:p>
        </p:txBody>
      </p:sp>
      <p:sp>
        <p:nvSpPr>
          <p:cNvPr id="5" name="4 CuadroTexto"/>
          <p:cNvSpPr txBox="1"/>
          <p:nvPr/>
        </p:nvSpPr>
        <p:spPr>
          <a:xfrm>
            <a:off x="899592" y="2111945"/>
            <a:ext cx="3399649" cy="369331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endParaRPr lang="es-CO" dirty="0">
              <a:solidFill>
                <a:schemeClr val="tx1"/>
              </a:solidFill>
            </a:endParaRPr>
          </a:p>
          <a:p>
            <a:pPr marL="285750" indent="-285750">
              <a:buClr>
                <a:schemeClr val="accent3">
                  <a:lumMod val="50000"/>
                </a:schemeClr>
              </a:buClr>
              <a:buFont typeface="Wingdings" panose="05000000000000000000" pitchFamily="2" charset="2"/>
              <a:buChar char="ü"/>
            </a:pPr>
            <a:r>
              <a:rPr lang="es-CO" dirty="0" smtClean="0">
                <a:solidFill>
                  <a:schemeClr val="tx1"/>
                </a:solidFill>
              </a:rPr>
              <a:t>Asistencia </a:t>
            </a:r>
            <a:r>
              <a:rPr lang="es-CO" dirty="0">
                <a:solidFill>
                  <a:schemeClr val="tx1"/>
                </a:solidFill>
              </a:rPr>
              <a:t>a clase </a:t>
            </a:r>
            <a:endParaRPr lang="es-CO" dirty="0" smtClean="0">
              <a:solidFill>
                <a:schemeClr val="tx1"/>
              </a:solidFill>
            </a:endParaRPr>
          </a:p>
          <a:p>
            <a:pPr marL="285750" indent="-285750">
              <a:buClr>
                <a:schemeClr val="accent3">
                  <a:lumMod val="50000"/>
                </a:schemeClr>
              </a:buClr>
              <a:buFont typeface="Wingdings" panose="05000000000000000000" pitchFamily="2" charset="2"/>
              <a:buChar char="ü"/>
            </a:pPr>
            <a:endParaRPr lang="es-CO" dirty="0">
              <a:solidFill>
                <a:schemeClr val="tx1"/>
              </a:solidFill>
            </a:endParaRPr>
          </a:p>
          <a:p>
            <a:pPr marL="285750" indent="-285750">
              <a:buClr>
                <a:schemeClr val="accent3">
                  <a:lumMod val="50000"/>
                </a:schemeClr>
              </a:buClr>
              <a:buFont typeface="Wingdings" panose="05000000000000000000" pitchFamily="2" charset="2"/>
              <a:buChar char="ü"/>
            </a:pPr>
            <a:r>
              <a:rPr lang="es-CO" dirty="0" smtClean="0">
                <a:solidFill>
                  <a:schemeClr val="tx1"/>
                </a:solidFill>
              </a:rPr>
              <a:t>Comunicación </a:t>
            </a:r>
            <a:r>
              <a:rPr lang="es-CO" dirty="0">
                <a:solidFill>
                  <a:schemeClr val="tx1"/>
                </a:solidFill>
              </a:rPr>
              <a:t>asertiva </a:t>
            </a:r>
            <a:endParaRPr lang="es-CO" dirty="0" smtClean="0">
              <a:solidFill>
                <a:schemeClr val="tx1"/>
              </a:solidFill>
            </a:endParaRPr>
          </a:p>
          <a:p>
            <a:pPr marL="285750" indent="-285750">
              <a:buClr>
                <a:schemeClr val="accent3">
                  <a:lumMod val="50000"/>
                </a:schemeClr>
              </a:buClr>
              <a:buFont typeface="Wingdings" panose="05000000000000000000" pitchFamily="2" charset="2"/>
              <a:buChar char="ü"/>
            </a:pPr>
            <a:endParaRPr lang="es-CO" dirty="0">
              <a:solidFill>
                <a:schemeClr val="tx1"/>
              </a:solidFill>
            </a:endParaRPr>
          </a:p>
          <a:p>
            <a:pPr marL="285750" indent="-285750">
              <a:buClr>
                <a:schemeClr val="accent3">
                  <a:lumMod val="50000"/>
                </a:schemeClr>
              </a:buClr>
              <a:buFont typeface="Wingdings" panose="05000000000000000000" pitchFamily="2" charset="2"/>
              <a:buChar char="ü"/>
            </a:pPr>
            <a:r>
              <a:rPr lang="es-CO" dirty="0" smtClean="0">
                <a:solidFill>
                  <a:schemeClr val="tx1"/>
                </a:solidFill>
              </a:rPr>
              <a:t>El </a:t>
            </a:r>
            <a:r>
              <a:rPr lang="es-CO" dirty="0">
                <a:solidFill>
                  <a:schemeClr val="tx1"/>
                </a:solidFill>
              </a:rPr>
              <a:t>respeto y cuidado del </a:t>
            </a:r>
            <a:r>
              <a:rPr lang="es-CO" dirty="0" smtClean="0">
                <a:solidFill>
                  <a:schemeClr val="tx1"/>
                </a:solidFill>
              </a:rPr>
              <a:t>otro</a:t>
            </a:r>
          </a:p>
          <a:p>
            <a:pPr>
              <a:buClr>
                <a:schemeClr val="accent3">
                  <a:lumMod val="50000"/>
                </a:schemeClr>
              </a:buClr>
            </a:pPr>
            <a:endParaRPr lang="es-CO" dirty="0">
              <a:solidFill>
                <a:schemeClr val="tx1"/>
              </a:solidFill>
            </a:endParaRPr>
          </a:p>
          <a:p>
            <a:pPr marL="285750" indent="-285750">
              <a:buClr>
                <a:schemeClr val="accent3">
                  <a:lumMod val="50000"/>
                </a:schemeClr>
              </a:buClr>
              <a:buFont typeface="Wingdings" panose="05000000000000000000" pitchFamily="2" charset="2"/>
              <a:buChar char="ü"/>
            </a:pPr>
            <a:r>
              <a:rPr lang="es-CO" dirty="0" smtClean="0">
                <a:solidFill>
                  <a:schemeClr val="tx1"/>
                </a:solidFill>
              </a:rPr>
              <a:t>La </a:t>
            </a:r>
            <a:r>
              <a:rPr lang="es-CO" dirty="0">
                <a:solidFill>
                  <a:schemeClr val="tx1"/>
                </a:solidFill>
              </a:rPr>
              <a:t>autoestima y el </a:t>
            </a:r>
            <a:r>
              <a:rPr lang="es-CO" dirty="0" smtClean="0">
                <a:solidFill>
                  <a:schemeClr val="tx1"/>
                </a:solidFill>
              </a:rPr>
              <a:t>autocuidado</a:t>
            </a:r>
          </a:p>
          <a:p>
            <a:pPr>
              <a:buClr>
                <a:schemeClr val="accent3">
                  <a:lumMod val="50000"/>
                </a:schemeClr>
              </a:buClr>
            </a:pPr>
            <a:r>
              <a:rPr lang="es-CO" dirty="0" smtClean="0">
                <a:solidFill>
                  <a:schemeClr val="tx1"/>
                </a:solidFill>
              </a:rPr>
              <a:t> </a:t>
            </a:r>
          </a:p>
          <a:p>
            <a:pPr marL="285750" indent="-285750">
              <a:buClr>
                <a:schemeClr val="accent3">
                  <a:lumMod val="50000"/>
                </a:schemeClr>
              </a:buClr>
              <a:buFont typeface="Wingdings" panose="05000000000000000000" pitchFamily="2" charset="2"/>
              <a:buChar char="ü"/>
            </a:pPr>
            <a:r>
              <a:rPr lang="es-CO" dirty="0" smtClean="0">
                <a:solidFill>
                  <a:schemeClr val="tx1"/>
                </a:solidFill>
              </a:rPr>
              <a:t>El </a:t>
            </a:r>
            <a:r>
              <a:rPr lang="es-CO" dirty="0">
                <a:solidFill>
                  <a:schemeClr val="tx1"/>
                </a:solidFill>
              </a:rPr>
              <a:t>respeto por lo </a:t>
            </a:r>
            <a:r>
              <a:rPr lang="es-CO" dirty="0" smtClean="0">
                <a:solidFill>
                  <a:schemeClr val="tx1"/>
                </a:solidFill>
              </a:rPr>
              <a:t>ajeno</a:t>
            </a:r>
          </a:p>
          <a:p>
            <a:pPr>
              <a:buClr>
                <a:schemeClr val="accent3">
                  <a:lumMod val="50000"/>
                </a:schemeClr>
              </a:buClr>
            </a:pPr>
            <a:endParaRPr lang="es-CO" dirty="0" smtClean="0">
              <a:solidFill>
                <a:schemeClr val="tx1"/>
              </a:solidFill>
            </a:endParaRPr>
          </a:p>
          <a:p>
            <a:pPr marL="285750" indent="-285750">
              <a:buClr>
                <a:schemeClr val="accent3">
                  <a:lumMod val="50000"/>
                </a:schemeClr>
              </a:buClr>
              <a:buFont typeface="Wingdings" panose="05000000000000000000" pitchFamily="2" charset="2"/>
              <a:buChar char="ü"/>
            </a:pPr>
            <a:r>
              <a:rPr lang="es-CO" dirty="0" smtClean="0">
                <a:solidFill>
                  <a:schemeClr val="tx1"/>
                </a:solidFill>
              </a:rPr>
              <a:t>El </a:t>
            </a:r>
            <a:r>
              <a:rPr lang="es-CO" dirty="0">
                <a:solidFill>
                  <a:schemeClr val="tx1"/>
                </a:solidFill>
              </a:rPr>
              <a:t>cuidado del entorno </a:t>
            </a:r>
          </a:p>
          <a:p>
            <a:endParaRPr lang="es-CO" dirty="0">
              <a:solidFill>
                <a:schemeClr val="tx1"/>
              </a:solidFill>
            </a:endParaRPr>
          </a:p>
        </p:txBody>
      </p:sp>
      <p:sp>
        <p:nvSpPr>
          <p:cNvPr id="6" name="5 CuadroTexto"/>
          <p:cNvSpPr txBox="1"/>
          <p:nvPr/>
        </p:nvSpPr>
        <p:spPr>
          <a:xfrm>
            <a:off x="5364088" y="2111945"/>
            <a:ext cx="2551596" cy="369331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endParaRPr lang="es-CO" dirty="0"/>
          </a:p>
          <a:p>
            <a:pPr marL="285750" indent="-285750">
              <a:buClr>
                <a:srgbClr val="FF0000"/>
              </a:buClr>
              <a:buFont typeface="Calibri" panose="020F0502020204030204" pitchFamily="34" charset="0"/>
              <a:buChar char="×"/>
            </a:pPr>
            <a:r>
              <a:rPr lang="es-CO" dirty="0" smtClean="0"/>
              <a:t>Evasión</a:t>
            </a:r>
          </a:p>
          <a:p>
            <a:pPr marL="285750" indent="-285750">
              <a:buClr>
                <a:srgbClr val="FF0000"/>
              </a:buClr>
              <a:buFont typeface="Calibri" panose="020F0502020204030204" pitchFamily="34" charset="0"/>
              <a:buChar char="×"/>
            </a:pPr>
            <a:endParaRPr lang="es-CO" dirty="0"/>
          </a:p>
          <a:p>
            <a:pPr marL="285750" indent="-285750">
              <a:buClr>
                <a:srgbClr val="FF0000"/>
              </a:buClr>
              <a:buFont typeface="Calibri" panose="020F0502020204030204" pitchFamily="34" charset="0"/>
              <a:buChar char="×"/>
            </a:pPr>
            <a:r>
              <a:rPr lang="es-CO" dirty="0" smtClean="0"/>
              <a:t>Agresión verbal</a:t>
            </a:r>
          </a:p>
          <a:p>
            <a:pPr marL="285750" indent="-285750">
              <a:buClr>
                <a:srgbClr val="FF0000"/>
              </a:buClr>
              <a:buFont typeface="Calibri" panose="020F0502020204030204" pitchFamily="34" charset="0"/>
              <a:buChar char="×"/>
            </a:pPr>
            <a:endParaRPr lang="es-CO" dirty="0"/>
          </a:p>
          <a:p>
            <a:pPr marL="285750" indent="-285750">
              <a:buClr>
                <a:srgbClr val="FF0000"/>
              </a:buClr>
              <a:buFont typeface="Calibri" panose="020F0502020204030204" pitchFamily="34" charset="0"/>
              <a:buChar char="×"/>
            </a:pPr>
            <a:r>
              <a:rPr lang="es-CO" dirty="0" smtClean="0"/>
              <a:t>Agresión física</a:t>
            </a:r>
          </a:p>
          <a:p>
            <a:pPr marL="285750" indent="-285750">
              <a:buClr>
                <a:srgbClr val="FF0000"/>
              </a:buClr>
              <a:buFont typeface="Calibri" panose="020F0502020204030204" pitchFamily="34" charset="0"/>
              <a:buChar char="×"/>
            </a:pPr>
            <a:endParaRPr lang="es-CO" dirty="0"/>
          </a:p>
          <a:p>
            <a:pPr marL="285750" indent="-285750">
              <a:buClr>
                <a:srgbClr val="FF0000"/>
              </a:buClr>
              <a:buFont typeface="Calibri" panose="020F0502020204030204" pitchFamily="34" charset="0"/>
              <a:buChar char="×"/>
            </a:pPr>
            <a:r>
              <a:rPr lang="es-CO" dirty="0" smtClean="0"/>
              <a:t>Presentación personal</a:t>
            </a:r>
          </a:p>
          <a:p>
            <a:pPr>
              <a:buClr>
                <a:srgbClr val="FF0000"/>
              </a:buClr>
            </a:pPr>
            <a:r>
              <a:rPr lang="es-CO" dirty="0" smtClean="0"/>
              <a:t> </a:t>
            </a:r>
          </a:p>
          <a:p>
            <a:pPr marL="285750" indent="-285750">
              <a:buClr>
                <a:srgbClr val="FF0000"/>
              </a:buClr>
              <a:buFont typeface="Calibri" panose="020F0502020204030204" pitchFamily="34" charset="0"/>
              <a:buChar char="×"/>
            </a:pPr>
            <a:r>
              <a:rPr lang="es-CO" dirty="0" smtClean="0"/>
              <a:t>Sustracción</a:t>
            </a:r>
          </a:p>
          <a:p>
            <a:pPr marL="285750" indent="-285750">
              <a:buClr>
                <a:srgbClr val="FF0000"/>
              </a:buClr>
              <a:buFont typeface="Calibri" panose="020F0502020204030204" pitchFamily="34" charset="0"/>
              <a:buChar char="×"/>
            </a:pPr>
            <a:endParaRPr lang="es-CO" dirty="0" smtClean="0"/>
          </a:p>
          <a:p>
            <a:pPr marL="285750" indent="-285750">
              <a:buClr>
                <a:srgbClr val="FF0000"/>
              </a:buClr>
              <a:buFont typeface="Calibri" panose="020F0502020204030204" pitchFamily="34" charset="0"/>
              <a:buChar char="×"/>
            </a:pPr>
            <a:r>
              <a:rPr lang="es-CO" dirty="0" smtClean="0"/>
              <a:t>Daño de lo </a:t>
            </a:r>
            <a:r>
              <a:rPr lang="es-CO" dirty="0" err="1" smtClean="0"/>
              <a:t>pùblico</a:t>
            </a:r>
            <a:r>
              <a:rPr lang="es-CO" dirty="0" smtClean="0"/>
              <a:t> </a:t>
            </a:r>
            <a:endParaRPr lang="es-CO" dirty="0"/>
          </a:p>
          <a:p>
            <a:endParaRPr lang="es-CO" dirty="0"/>
          </a:p>
        </p:txBody>
      </p:sp>
      <p:sp>
        <p:nvSpPr>
          <p:cNvPr id="7" name="6 Rectángulo"/>
          <p:cNvSpPr/>
          <p:nvPr/>
        </p:nvSpPr>
        <p:spPr>
          <a:xfrm>
            <a:off x="3331059" y="938337"/>
            <a:ext cx="2732158" cy="923330"/>
          </a:xfrm>
          <a:prstGeom prst="rect">
            <a:avLst/>
          </a:prstGeom>
          <a:noFill/>
        </p:spPr>
        <p:txBody>
          <a:bodyPr wrap="none" lIns="91440" tIns="45720" rIns="91440" bIns="45720">
            <a:spAutoFit/>
          </a:bodyPr>
          <a:lstStyle/>
          <a:p>
            <a:pPr algn="ct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RESPETO</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732763"/>
            <a:ext cx="1324668" cy="1128904"/>
          </a:xfrm>
          <a:prstGeom prst="rect">
            <a:avLst/>
          </a:prstGeom>
        </p:spPr>
      </p:pic>
    </p:spTree>
    <p:extLst>
      <p:ext uri="{BB962C8B-B14F-4D97-AF65-F5344CB8AC3E}">
        <p14:creationId xmlns:p14="http://schemas.microsoft.com/office/powerpoint/2010/main" val="208831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8931" y="271098"/>
            <a:ext cx="4744184" cy="461665"/>
          </a:xfrm>
          <a:prstGeom prst="rect">
            <a:avLst/>
          </a:prstGeom>
          <a:noFill/>
        </p:spPr>
        <p:txBody>
          <a:bodyPr wrap="none" rtlCol="0">
            <a:spAutoFit/>
          </a:bodyPr>
          <a:lstStyle/>
          <a:p>
            <a:r>
              <a:rPr lang="es-CO" sz="2400" dirty="0" smtClean="0">
                <a:solidFill>
                  <a:schemeClr val="accent2">
                    <a:lumMod val="75000"/>
                  </a:schemeClr>
                </a:solidFill>
              </a:rPr>
              <a:t>Actores del acuerdo para vivir juntos</a:t>
            </a:r>
            <a:endParaRPr lang="es-CO" sz="2400" dirty="0">
              <a:solidFill>
                <a:schemeClr val="accent2">
                  <a:lumMod val="75000"/>
                </a:schemeClr>
              </a:solidFill>
            </a:endParaRPr>
          </a:p>
        </p:txBody>
      </p:sp>
      <p:graphicFrame>
        <p:nvGraphicFramePr>
          <p:cNvPr id="3" name="2 Diagrama"/>
          <p:cNvGraphicFramePr/>
          <p:nvPr>
            <p:extLst>
              <p:ext uri="{D42A27DB-BD31-4B8C-83A1-F6EECF244321}">
                <p14:modId xmlns:p14="http://schemas.microsoft.com/office/powerpoint/2010/main" val="3569906316"/>
              </p:ext>
            </p:extLst>
          </p:nvPr>
        </p:nvGraphicFramePr>
        <p:xfrm>
          <a:off x="1979712"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BEBA8EAE-BF5A-486C-A8C5-ECC9F3942E4B}">
                <a14:imgProps xmlns:a14="http://schemas.microsoft.com/office/drawing/2010/main">
                  <a14:imgLayer r:embed="rId8">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445967">
            <a:off x="385583" y="5415270"/>
            <a:ext cx="1834693" cy="1097032"/>
          </a:xfrm>
          <a:prstGeom prst="rect">
            <a:avLst/>
          </a:prstGeom>
        </p:spPr>
      </p:pic>
    </p:spTree>
    <p:extLst>
      <p:ext uri="{BB962C8B-B14F-4D97-AF65-F5344CB8AC3E}">
        <p14:creationId xmlns:p14="http://schemas.microsoft.com/office/powerpoint/2010/main" val="146529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043608" y="1885280"/>
            <a:ext cx="1991320" cy="4064000"/>
            <a:chOff x="1115616" y="1340768"/>
            <a:chExt cx="1991320" cy="4064000"/>
          </a:xfrm>
        </p:grpSpPr>
        <p:grpSp>
          <p:nvGrpSpPr>
            <p:cNvPr id="2" name="Diagram group"/>
            <p:cNvGrpSpPr/>
            <p:nvPr/>
          </p:nvGrpSpPr>
          <p:grpSpPr>
            <a:xfrm>
              <a:off x="1115616" y="1340768"/>
              <a:ext cx="1991320" cy="4064000"/>
              <a:chOff x="1279" y="0"/>
              <a:chExt cx="1991320" cy="4064000"/>
            </a:xfrm>
            <a:scene3d>
              <a:camera prst="perspectiveHeroicExtremeRightFacing" zoom="82000">
                <a:rot lat="21300000" lon="20400000" rev="180000"/>
              </a:camera>
              <a:lightRig rig="morning" dir="t">
                <a:rot lat="0" lon="0" rev="20400000"/>
              </a:lightRig>
            </a:scene3d>
          </p:grpSpPr>
          <p:grpSp>
            <p:nvGrpSpPr>
              <p:cNvPr id="3" name="2 Grupo"/>
              <p:cNvGrpSpPr/>
              <p:nvPr/>
            </p:nvGrpSpPr>
            <p:grpSpPr>
              <a:xfrm>
                <a:off x="1279" y="0"/>
                <a:ext cx="1991320" cy="4064000"/>
                <a:chOff x="1279" y="0"/>
                <a:chExt cx="1991320" cy="4064000"/>
              </a:xfrm>
            </p:grpSpPr>
            <p:sp>
              <p:nvSpPr>
                <p:cNvPr id="4" name="3 Rectángulo redondeado"/>
                <p:cNvSpPr/>
                <p:nvPr/>
              </p:nvSpPr>
              <p:spPr>
                <a:xfrm>
                  <a:off x="1279" y="0"/>
                  <a:ext cx="1991320" cy="4064000"/>
                </a:xfrm>
                <a:prstGeom prst="roundRect">
                  <a:avLst>
                    <a:gd name="adj" fmla="val 10000"/>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4 Rectángulo"/>
                <p:cNvSpPr/>
                <p:nvPr/>
              </p:nvSpPr>
              <p:spPr>
                <a:xfrm>
                  <a:off x="1279" y="1625600"/>
                  <a:ext cx="1991320" cy="1625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CO" sz="2600" kern="1200" smtClean="0"/>
                    <a:t>Estudiantes</a:t>
                  </a:r>
                  <a:endParaRPr lang="es-CO" sz="2600" kern="1200" dirty="0"/>
                </a:p>
              </p:txBody>
            </p:sp>
          </p:grpSp>
        </p:grpSp>
        <p:grpSp>
          <p:nvGrpSpPr>
            <p:cNvPr id="6" name="Diagram group"/>
            <p:cNvGrpSpPr/>
            <p:nvPr/>
          </p:nvGrpSpPr>
          <p:grpSpPr>
            <a:xfrm>
              <a:off x="1331640" y="1916832"/>
              <a:ext cx="1353312" cy="1353312"/>
              <a:chOff x="527719" y="303805"/>
              <a:chExt cx="1353312" cy="1353312"/>
            </a:xfrm>
            <a:scene3d>
              <a:camera prst="perspectiveHeroicExtremeRightFacing" zoom="82000">
                <a:rot lat="21300000" lon="20400000" rev="180000"/>
              </a:camera>
              <a:lightRig rig="morning" dir="t">
                <a:rot lat="0" lon="0" rev="20400000"/>
              </a:lightRig>
            </a:scene3d>
          </p:grpSpPr>
          <p:sp>
            <p:nvSpPr>
              <p:cNvPr id="7" name="6 Elipse"/>
              <p:cNvSpPr/>
              <p:nvPr/>
            </p:nvSpPr>
            <p:spPr>
              <a:xfrm>
                <a:off x="527719" y="303805"/>
                <a:ext cx="1353312" cy="1353312"/>
              </a:xfrm>
              <a:prstGeom prst="ellipse">
                <a:avLst/>
              </a:prstGeom>
              <a:blipFill>
                <a:blip r:embed="rId2" cstate="print">
                  <a:extLst>
                    <a:ext uri="{28A0092B-C50C-407E-A947-70E740481C1C}">
                      <a14:useLocalDpi xmlns:a14="http://schemas.microsoft.com/office/drawing/2010/main" val="0"/>
                    </a:ext>
                  </a:extLst>
                </a:blip>
                <a:srcRect/>
                <a:stretch>
                  <a:fillRect t="-15000" b="-15000"/>
                </a:stretch>
              </a:blipFill>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sp>
        <p:nvSpPr>
          <p:cNvPr id="8" name="7 Rectángulo"/>
          <p:cNvSpPr/>
          <p:nvPr/>
        </p:nvSpPr>
        <p:spPr>
          <a:xfrm>
            <a:off x="3039492" y="900723"/>
            <a:ext cx="5178358" cy="2554545"/>
          </a:xfrm>
          <a:prstGeom prst="rect">
            <a:avLst/>
          </a:prstGeom>
        </p:spPr>
        <p:txBody>
          <a:bodyPr wrap="square">
            <a:spAutoFit/>
          </a:bodyPr>
          <a:lstStyle/>
          <a:p>
            <a:pPr algn="just"/>
            <a:r>
              <a:rPr lang="es-CO" sz="2000" dirty="0"/>
              <a:t>El proceso de construcción, adopción, evaluación y reformulación de los acuerdos para vivir juntos, con los estudiantes se fundamenta </a:t>
            </a:r>
            <a:r>
              <a:rPr lang="es-CO" sz="2000" dirty="0" smtClean="0"/>
              <a:t>en: </a:t>
            </a:r>
          </a:p>
          <a:p>
            <a:pPr marL="342900" indent="-342900" algn="just">
              <a:buClr>
                <a:schemeClr val="accent2">
                  <a:lumMod val="50000"/>
                </a:schemeClr>
              </a:buClr>
              <a:buFont typeface="Wingdings" panose="05000000000000000000" pitchFamily="2" charset="2"/>
              <a:buChar char=""/>
            </a:pPr>
            <a:r>
              <a:rPr lang="es-CO" sz="2000" i="1" dirty="0" smtClean="0"/>
              <a:t>reflexión individual</a:t>
            </a:r>
          </a:p>
          <a:p>
            <a:pPr marL="342900" indent="-342900" algn="just">
              <a:buClr>
                <a:schemeClr val="accent2">
                  <a:lumMod val="50000"/>
                </a:schemeClr>
              </a:buClr>
              <a:buFont typeface="Wingdings" panose="05000000000000000000" pitchFamily="2" charset="2"/>
              <a:buChar char=""/>
            </a:pPr>
            <a:r>
              <a:rPr lang="es-CO" sz="2000" i="1" dirty="0" smtClean="0"/>
              <a:t>la </a:t>
            </a:r>
            <a:r>
              <a:rPr lang="es-CO" sz="2000" i="1" dirty="0"/>
              <a:t>reflexión </a:t>
            </a:r>
            <a:r>
              <a:rPr lang="es-CO" sz="2000" i="1" dirty="0" smtClean="0"/>
              <a:t>colectiva</a:t>
            </a:r>
          </a:p>
          <a:p>
            <a:pPr marL="342900" indent="-342900" algn="just">
              <a:buClr>
                <a:schemeClr val="accent2">
                  <a:lumMod val="50000"/>
                </a:schemeClr>
              </a:buClr>
              <a:buFont typeface="Wingdings" panose="05000000000000000000" pitchFamily="2" charset="2"/>
              <a:buChar char=""/>
            </a:pPr>
            <a:r>
              <a:rPr lang="es-CO" sz="2000" i="1" dirty="0" smtClean="0"/>
              <a:t>la </a:t>
            </a:r>
            <a:r>
              <a:rPr lang="es-CO" sz="2000" i="1" dirty="0"/>
              <a:t>medición y </a:t>
            </a:r>
            <a:endParaRPr lang="es-CO" sz="2000" i="1" dirty="0" smtClean="0"/>
          </a:p>
          <a:p>
            <a:pPr marL="342900" indent="-342900" algn="just">
              <a:buClr>
                <a:schemeClr val="accent2">
                  <a:lumMod val="50000"/>
                </a:schemeClr>
              </a:buClr>
              <a:buFont typeface="Wingdings" panose="05000000000000000000" pitchFamily="2" charset="2"/>
              <a:buChar char=""/>
            </a:pPr>
            <a:r>
              <a:rPr lang="es-CO" sz="2000" i="1" dirty="0" smtClean="0"/>
              <a:t>la </a:t>
            </a:r>
            <a:r>
              <a:rPr lang="es-CO" sz="2000" i="1" dirty="0"/>
              <a:t>reparación. </a:t>
            </a:r>
            <a:endParaRPr lang="es-CO" sz="2000" dirty="0"/>
          </a:p>
        </p:txBody>
      </p:sp>
      <p:pic>
        <p:nvPicPr>
          <p:cNvPr id="10" name="9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21245932">
            <a:off x="866139" y="431486"/>
            <a:ext cx="1440160" cy="861126"/>
          </a:xfrm>
          <a:prstGeom prst="rect">
            <a:avLst/>
          </a:prstGeom>
        </p:spPr>
      </p:pic>
      <p:sp>
        <p:nvSpPr>
          <p:cNvPr id="12" name="11 CuadroTexto"/>
          <p:cNvSpPr txBox="1"/>
          <p:nvPr/>
        </p:nvSpPr>
        <p:spPr>
          <a:xfrm>
            <a:off x="3009900" y="221834"/>
            <a:ext cx="4797788" cy="523220"/>
          </a:xfrm>
          <a:prstGeom prst="rect">
            <a:avLst/>
          </a:prstGeom>
          <a:noFill/>
        </p:spPr>
        <p:txBody>
          <a:bodyPr wrap="none" rtlCol="0">
            <a:spAutoFit/>
          </a:bodyPr>
          <a:lstStyle/>
          <a:p>
            <a:r>
              <a:rPr lang="es-CO" sz="2800" b="1" i="1" dirty="0" smtClean="0">
                <a:solidFill>
                  <a:schemeClr val="accent2">
                    <a:lumMod val="75000"/>
                  </a:schemeClr>
                </a:solidFill>
              </a:rPr>
              <a:t>“Respeto y valor de la palabra”</a:t>
            </a:r>
            <a:endParaRPr lang="es-CO" sz="2800" b="1" i="1" dirty="0">
              <a:solidFill>
                <a:schemeClr val="accent2">
                  <a:lumMod val="75000"/>
                </a:schemeClr>
              </a:solidFill>
            </a:endParaRPr>
          </a:p>
        </p:txBody>
      </p:sp>
      <p:sp>
        <p:nvSpPr>
          <p:cNvPr id="13" name="12 CuadroTexto"/>
          <p:cNvSpPr txBox="1"/>
          <p:nvPr/>
        </p:nvSpPr>
        <p:spPr>
          <a:xfrm>
            <a:off x="5364089" y="2996952"/>
            <a:ext cx="3456383" cy="329320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CO" sz="1600" dirty="0">
              <a:solidFill>
                <a:schemeClr val="tx1"/>
              </a:solidFill>
            </a:endParaRP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Asistencia </a:t>
            </a:r>
            <a:r>
              <a:rPr lang="es-CO" sz="1600" dirty="0">
                <a:solidFill>
                  <a:schemeClr val="tx1"/>
                </a:solidFill>
              </a:rPr>
              <a:t>a clase </a:t>
            </a:r>
            <a:endParaRPr lang="es-CO" sz="1600" dirty="0" smtClean="0">
              <a:solidFill>
                <a:schemeClr val="tx1"/>
              </a:solidFill>
            </a:endParaRPr>
          </a:p>
          <a:p>
            <a:pPr marL="285750" indent="-285750">
              <a:buClr>
                <a:schemeClr val="accent3">
                  <a:lumMod val="50000"/>
                </a:schemeClr>
              </a:buClr>
              <a:buFont typeface="Wingdings" panose="05000000000000000000" pitchFamily="2" charset="2"/>
              <a:buChar char="ü"/>
            </a:pPr>
            <a:endParaRPr lang="es-CO" sz="1600" dirty="0">
              <a:solidFill>
                <a:schemeClr val="tx1"/>
              </a:solidFill>
            </a:endParaRP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Comunicación </a:t>
            </a:r>
            <a:r>
              <a:rPr lang="es-CO" sz="1600" dirty="0">
                <a:solidFill>
                  <a:schemeClr val="tx1"/>
                </a:solidFill>
              </a:rPr>
              <a:t>asertiva </a:t>
            </a:r>
            <a:endParaRPr lang="es-CO" sz="1600" dirty="0" smtClean="0">
              <a:solidFill>
                <a:schemeClr val="tx1"/>
              </a:solidFill>
            </a:endParaRPr>
          </a:p>
          <a:p>
            <a:pPr marL="285750" indent="-285750">
              <a:buClr>
                <a:schemeClr val="accent3">
                  <a:lumMod val="50000"/>
                </a:schemeClr>
              </a:buClr>
              <a:buFont typeface="Wingdings" panose="05000000000000000000" pitchFamily="2" charset="2"/>
              <a:buChar char="ü"/>
            </a:pPr>
            <a:endParaRPr lang="es-CO" sz="1600" dirty="0">
              <a:solidFill>
                <a:schemeClr val="tx1"/>
              </a:solidFill>
            </a:endParaRP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El </a:t>
            </a:r>
            <a:r>
              <a:rPr lang="es-CO" sz="1600" dirty="0">
                <a:solidFill>
                  <a:schemeClr val="tx1"/>
                </a:solidFill>
              </a:rPr>
              <a:t>respeto y cuidado del </a:t>
            </a:r>
            <a:r>
              <a:rPr lang="es-CO" sz="1600" dirty="0" smtClean="0">
                <a:solidFill>
                  <a:schemeClr val="tx1"/>
                </a:solidFill>
              </a:rPr>
              <a:t>otro</a:t>
            </a:r>
          </a:p>
          <a:p>
            <a:pPr>
              <a:buClr>
                <a:schemeClr val="accent3">
                  <a:lumMod val="50000"/>
                </a:schemeClr>
              </a:buClr>
            </a:pPr>
            <a:endParaRPr lang="es-CO" sz="1600" dirty="0">
              <a:solidFill>
                <a:schemeClr val="tx1"/>
              </a:solidFill>
            </a:endParaRP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La </a:t>
            </a:r>
            <a:r>
              <a:rPr lang="es-CO" sz="1600" dirty="0">
                <a:solidFill>
                  <a:schemeClr val="tx1"/>
                </a:solidFill>
              </a:rPr>
              <a:t>autoestima y el </a:t>
            </a:r>
            <a:r>
              <a:rPr lang="es-CO" sz="1600" dirty="0" smtClean="0">
                <a:solidFill>
                  <a:schemeClr val="tx1"/>
                </a:solidFill>
              </a:rPr>
              <a:t>autocuidado</a:t>
            </a:r>
          </a:p>
          <a:p>
            <a:pPr>
              <a:buClr>
                <a:schemeClr val="accent3">
                  <a:lumMod val="50000"/>
                </a:schemeClr>
              </a:buClr>
            </a:pPr>
            <a:r>
              <a:rPr lang="es-CO" sz="1600" dirty="0" smtClean="0">
                <a:solidFill>
                  <a:schemeClr val="tx1"/>
                </a:solidFill>
              </a:rPr>
              <a:t> </a:t>
            </a: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El </a:t>
            </a:r>
            <a:r>
              <a:rPr lang="es-CO" sz="1600" dirty="0">
                <a:solidFill>
                  <a:schemeClr val="tx1"/>
                </a:solidFill>
              </a:rPr>
              <a:t>respeto por lo </a:t>
            </a:r>
            <a:r>
              <a:rPr lang="es-CO" sz="1600" dirty="0" smtClean="0">
                <a:solidFill>
                  <a:schemeClr val="tx1"/>
                </a:solidFill>
              </a:rPr>
              <a:t>ajeno</a:t>
            </a:r>
          </a:p>
          <a:p>
            <a:pPr>
              <a:buClr>
                <a:schemeClr val="accent3">
                  <a:lumMod val="50000"/>
                </a:schemeClr>
              </a:buClr>
            </a:pPr>
            <a:endParaRPr lang="es-CO" sz="1600" dirty="0" smtClean="0">
              <a:solidFill>
                <a:schemeClr val="tx1"/>
              </a:solidFill>
            </a:endParaRPr>
          </a:p>
          <a:p>
            <a:pPr marL="285750" indent="-285750">
              <a:buClr>
                <a:schemeClr val="accent3">
                  <a:lumMod val="50000"/>
                </a:schemeClr>
              </a:buClr>
              <a:buFont typeface="Wingdings" panose="05000000000000000000" pitchFamily="2" charset="2"/>
              <a:buChar char="ü"/>
            </a:pPr>
            <a:r>
              <a:rPr lang="es-CO" sz="1600" dirty="0" smtClean="0">
                <a:solidFill>
                  <a:schemeClr val="tx1"/>
                </a:solidFill>
              </a:rPr>
              <a:t>El </a:t>
            </a:r>
            <a:r>
              <a:rPr lang="es-CO" sz="1600" dirty="0">
                <a:solidFill>
                  <a:schemeClr val="tx1"/>
                </a:solidFill>
              </a:rPr>
              <a:t>cuidado del entorno </a:t>
            </a:r>
          </a:p>
          <a:p>
            <a:endParaRPr lang="es-CO" sz="1600" dirty="0">
              <a:solidFill>
                <a:schemeClr val="tx1"/>
              </a:solidFill>
            </a:endParaRPr>
          </a:p>
        </p:txBody>
      </p:sp>
    </p:spTree>
    <p:extLst>
      <p:ext uri="{BB962C8B-B14F-4D97-AF65-F5344CB8AC3E}">
        <p14:creationId xmlns:p14="http://schemas.microsoft.com/office/powerpoint/2010/main" val="12035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1115616" y="1397000"/>
            <a:ext cx="1991320" cy="4064000"/>
            <a:chOff x="2052339" y="0"/>
            <a:chExt cx="1991320" cy="4064000"/>
          </a:xfrm>
          <a:scene3d>
            <a:camera prst="perspectiveHeroicExtremeRightFacing" zoom="82000">
              <a:rot lat="21300000" lon="20400000" rev="180000"/>
            </a:camera>
            <a:lightRig rig="morning" dir="t">
              <a:rot lat="0" lon="0" rev="20400000"/>
            </a:lightRig>
          </a:scene3d>
        </p:grpSpPr>
        <p:grpSp>
          <p:nvGrpSpPr>
            <p:cNvPr id="3" name="2 Grupo"/>
            <p:cNvGrpSpPr/>
            <p:nvPr/>
          </p:nvGrpSpPr>
          <p:grpSpPr>
            <a:xfrm>
              <a:off x="2052339" y="0"/>
              <a:ext cx="1991320" cy="4064000"/>
              <a:chOff x="2052339" y="0"/>
              <a:chExt cx="1991320" cy="4064000"/>
            </a:xfrm>
          </p:grpSpPr>
          <p:sp>
            <p:nvSpPr>
              <p:cNvPr id="4" name="3 Rectángulo redondeado"/>
              <p:cNvSpPr/>
              <p:nvPr/>
            </p:nvSpPr>
            <p:spPr>
              <a:xfrm>
                <a:off x="2052339" y="0"/>
                <a:ext cx="1991320" cy="4064000"/>
              </a:xfrm>
              <a:prstGeom prst="roundRect">
                <a:avLst>
                  <a:gd name="adj" fmla="val 10000"/>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5" name="4 Rectángulo"/>
              <p:cNvSpPr/>
              <p:nvPr/>
            </p:nvSpPr>
            <p:spPr>
              <a:xfrm>
                <a:off x="2052339" y="1625600"/>
                <a:ext cx="1991320" cy="1625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CO" sz="2600" kern="1200" dirty="0" smtClean="0"/>
                  <a:t>Familia</a:t>
                </a:r>
                <a:endParaRPr lang="es-CO" sz="2600" kern="1200" dirty="0"/>
              </a:p>
            </p:txBody>
          </p:sp>
        </p:grpSp>
      </p:grpSp>
      <p:grpSp>
        <p:nvGrpSpPr>
          <p:cNvPr id="6" name="Diagram group"/>
          <p:cNvGrpSpPr/>
          <p:nvPr/>
        </p:nvGrpSpPr>
        <p:grpSpPr>
          <a:xfrm>
            <a:off x="1405152" y="2075688"/>
            <a:ext cx="1353312" cy="1353312"/>
            <a:chOff x="2371344" y="243840"/>
            <a:chExt cx="1353312" cy="1353312"/>
          </a:xfrm>
          <a:scene3d>
            <a:camera prst="perspectiveHeroicExtremeRightFacing" zoom="82000">
              <a:rot lat="21300000" lon="20400000" rev="180000"/>
            </a:camera>
            <a:lightRig rig="morning" dir="t">
              <a:rot lat="0" lon="0" rev="20400000"/>
            </a:lightRig>
          </a:scene3d>
        </p:grpSpPr>
        <p:sp>
          <p:nvSpPr>
            <p:cNvPr id="7" name="6 Elipse"/>
            <p:cNvSpPr/>
            <p:nvPr/>
          </p:nvSpPr>
          <p:spPr>
            <a:xfrm>
              <a:off x="2371344" y="243840"/>
              <a:ext cx="1353312" cy="1353312"/>
            </a:xfrm>
            <a:prstGeom prst="ellipse">
              <a:avLst/>
            </a:prstGeom>
            <a:blipFill>
              <a:blip r:embed="rId2" cstate="print">
                <a:extLst>
                  <a:ext uri="{28A0092B-C50C-407E-A947-70E740481C1C}">
                    <a14:useLocalDpi xmlns:a14="http://schemas.microsoft.com/office/drawing/2010/main" val="0"/>
                  </a:ext>
                </a:extLst>
              </a:blip>
              <a:srcRect/>
              <a:stretch>
                <a:fillRect l="-39000" r="-39000"/>
              </a:stretch>
            </a:blipFill>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2501437"/>
                <a:satOff val="-2237"/>
                <a:lumOff val="6"/>
                <a:alphaOff val="0"/>
              </a:schemeClr>
            </a:effectRef>
            <a:fontRef idx="minor">
              <a:schemeClr val="lt1">
                <a:hueOff val="0"/>
                <a:satOff val="0"/>
                <a:lumOff val="0"/>
                <a:alphaOff val="0"/>
              </a:schemeClr>
            </a:fontRef>
          </p:style>
        </p:sp>
      </p:grpSp>
      <p:sp>
        <p:nvSpPr>
          <p:cNvPr id="8" name="7 Rectángulo"/>
          <p:cNvSpPr/>
          <p:nvPr/>
        </p:nvSpPr>
        <p:spPr>
          <a:xfrm>
            <a:off x="3995936" y="836712"/>
            <a:ext cx="4088876" cy="523220"/>
          </a:xfrm>
          <a:prstGeom prst="rect">
            <a:avLst/>
          </a:prstGeom>
        </p:spPr>
        <p:txBody>
          <a:bodyPr wrap="none">
            <a:spAutoFit/>
          </a:bodyPr>
          <a:lstStyle/>
          <a:p>
            <a:r>
              <a:rPr lang="es-CO" sz="2800" b="1" i="1" dirty="0">
                <a:solidFill>
                  <a:schemeClr val="bg2">
                    <a:lumMod val="50000"/>
                  </a:schemeClr>
                </a:solidFill>
              </a:rPr>
              <a:t>“Un hijo es para siempre” </a:t>
            </a:r>
          </a:p>
        </p:txBody>
      </p:sp>
      <p:sp>
        <p:nvSpPr>
          <p:cNvPr id="9" name="8 Rectángulo"/>
          <p:cNvSpPr/>
          <p:nvPr/>
        </p:nvSpPr>
        <p:spPr>
          <a:xfrm>
            <a:off x="3635896" y="1628800"/>
            <a:ext cx="4572000" cy="3970318"/>
          </a:xfrm>
          <a:prstGeom prst="rect">
            <a:avLst/>
          </a:prstGeom>
        </p:spPr>
        <p:txBody>
          <a:bodyPr>
            <a:spAutoFit/>
          </a:bodyPr>
          <a:lstStyle/>
          <a:p>
            <a:pPr marL="285750" indent="-285750">
              <a:buFont typeface="Wingdings" panose="05000000000000000000" pitchFamily="2" charset="2"/>
              <a:buChar char=""/>
            </a:pPr>
            <a:endParaRPr lang="es-CO" dirty="0"/>
          </a:p>
          <a:p>
            <a:pPr marL="285750" indent="-285750">
              <a:buFont typeface="Wingdings" panose="05000000000000000000" pitchFamily="2" charset="2"/>
              <a:buChar char=""/>
            </a:pPr>
            <a:r>
              <a:rPr lang="es-CO" dirty="0" smtClean="0"/>
              <a:t>Siempre </a:t>
            </a:r>
            <a:r>
              <a:rPr lang="es-CO" dirty="0"/>
              <a:t>le manifestaré mi amor por él (ella). </a:t>
            </a:r>
          </a:p>
          <a:p>
            <a:pPr marL="285750" indent="-285750">
              <a:buFont typeface="Wingdings" panose="05000000000000000000" pitchFamily="2" charset="2"/>
              <a:buChar char=""/>
            </a:pPr>
            <a:r>
              <a:rPr lang="es-CO" dirty="0" smtClean="0"/>
              <a:t>Siempre </a:t>
            </a:r>
            <a:r>
              <a:rPr lang="es-CO" dirty="0"/>
              <a:t>estaré atento a escucharlo. </a:t>
            </a:r>
          </a:p>
          <a:p>
            <a:pPr marL="285750" indent="-285750">
              <a:buFont typeface="Wingdings" panose="05000000000000000000" pitchFamily="2" charset="2"/>
              <a:buChar char=""/>
            </a:pPr>
            <a:r>
              <a:rPr lang="es-CO" dirty="0" smtClean="0"/>
              <a:t>Siempre </a:t>
            </a:r>
            <a:r>
              <a:rPr lang="es-CO" dirty="0"/>
              <a:t>le reforzaré los valores y principios. </a:t>
            </a:r>
          </a:p>
          <a:p>
            <a:pPr marL="285750" indent="-285750">
              <a:buFont typeface="Wingdings" panose="05000000000000000000" pitchFamily="2" charset="2"/>
              <a:buChar char=""/>
            </a:pPr>
            <a:r>
              <a:rPr lang="es-CO" dirty="0" smtClean="0"/>
              <a:t>Siempre </a:t>
            </a:r>
            <a:r>
              <a:rPr lang="es-CO" dirty="0"/>
              <a:t>estaré pendiente de su presentación personal y porte de uniforme. </a:t>
            </a:r>
          </a:p>
          <a:p>
            <a:pPr marL="285750" indent="-285750">
              <a:buFont typeface="Wingdings" panose="05000000000000000000" pitchFamily="2" charset="2"/>
              <a:buChar char=""/>
            </a:pPr>
            <a:r>
              <a:rPr lang="es-CO" dirty="0" smtClean="0"/>
              <a:t>Siempre </a:t>
            </a:r>
            <a:r>
              <a:rPr lang="es-CO" dirty="0"/>
              <a:t>estaré pendiente de su asistencia. </a:t>
            </a:r>
          </a:p>
          <a:p>
            <a:pPr marL="285750" indent="-285750">
              <a:buFont typeface="Wingdings" panose="05000000000000000000" pitchFamily="2" charset="2"/>
              <a:buChar char=""/>
            </a:pPr>
            <a:r>
              <a:rPr lang="es-CO" dirty="0" smtClean="0"/>
              <a:t>Siempre </a:t>
            </a:r>
            <a:r>
              <a:rPr lang="es-CO" dirty="0"/>
              <a:t>apoyaré y orientaré para que cumpla sus compromisos académicos. </a:t>
            </a:r>
          </a:p>
          <a:p>
            <a:pPr marL="285750" indent="-285750">
              <a:buFont typeface="Wingdings" panose="05000000000000000000" pitchFamily="2" charset="2"/>
              <a:buChar char=""/>
            </a:pPr>
            <a:r>
              <a:rPr lang="es-CO" dirty="0" smtClean="0"/>
              <a:t>Siempre </a:t>
            </a:r>
            <a:r>
              <a:rPr lang="es-CO" dirty="0"/>
              <a:t>comprenderé y motivaré en su crecimiento personal, físico y psicológico. </a:t>
            </a:r>
          </a:p>
          <a:p>
            <a:pPr marL="285750" indent="-285750">
              <a:buFont typeface="Wingdings" panose="05000000000000000000" pitchFamily="2" charset="2"/>
              <a:buChar char=""/>
            </a:pPr>
            <a:r>
              <a:rPr lang="es-CO" dirty="0" smtClean="0"/>
              <a:t>Siempre </a:t>
            </a:r>
            <a:r>
              <a:rPr lang="es-CO" dirty="0"/>
              <a:t>lo cuidaré de los malos hábitos, malas amistades y vicios. </a:t>
            </a:r>
          </a:p>
        </p:txBody>
      </p:sp>
      <p:pic>
        <p:nvPicPr>
          <p:cNvPr id="10" name="9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21245932">
            <a:off x="866139" y="431486"/>
            <a:ext cx="1440160" cy="861126"/>
          </a:xfrm>
          <a:prstGeom prst="rect">
            <a:avLst/>
          </a:prstGeom>
        </p:spPr>
      </p:pic>
    </p:spTree>
    <p:extLst>
      <p:ext uri="{BB962C8B-B14F-4D97-AF65-F5344CB8AC3E}">
        <p14:creationId xmlns:p14="http://schemas.microsoft.com/office/powerpoint/2010/main" val="9295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1187624" y="1597248"/>
            <a:ext cx="1991320" cy="4064000"/>
            <a:chOff x="4103399" y="0"/>
            <a:chExt cx="1991320" cy="4064000"/>
          </a:xfrm>
          <a:scene3d>
            <a:camera prst="perspectiveHeroicExtremeRightFacing" zoom="82000">
              <a:rot lat="21300000" lon="20400000" rev="180000"/>
            </a:camera>
            <a:lightRig rig="morning" dir="t">
              <a:rot lat="0" lon="0" rev="20400000"/>
            </a:lightRig>
          </a:scene3d>
        </p:grpSpPr>
        <p:grpSp>
          <p:nvGrpSpPr>
            <p:cNvPr id="3" name="2 Grupo"/>
            <p:cNvGrpSpPr/>
            <p:nvPr/>
          </p:nvGrpSpPr>
          <p:grpSpPr>
            <a:xfrm>
              <a:off x="4103399" y="0"/>
              <a:ext cx="1991320" cy="4064000"/>
              <a:chOff x="4103399" y="0"/>
              <a:chExt cx="1991320" cy="4064000"/>
            </a:xfrm>
          </p:grpSpPr>
          <p:sp>
            <p:nvSpPr>
              <p:cNvPr id="4" name="3 Rectángulo redondeado"/>
              <p:cNvSpPr/>
              <p:nvPr/>
            </p:nvSpPr>
            <p:spPr>
              <a:xfrm>
                <a:off x="4103399" y="0"/>
                <a:ext cx="1991320" cy="4064000"/>
              </a:xfrm>
              <a:prstGeom prst="roundRect">
                <a:avLst>
                  <a:gd name="adj" fmla="val 10000"/>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5" name="4 Rectángulo"/>
              <p:cNvSpPr/>
              <p:nvPr/>
            </p:nvSpPr>
            <p:spPr>
              <a:xfrm>
                <a:off x="4103399" y="1625600"/>
                <a:ext cx="1991320" cy="1625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CO" sz="2600" kern="1200" dirty="0" smtClean="0"/>
                  <a:t>Docentes</a:t>
                </a:r>
                <a:endParaRPr lang="es-CO" sz="2600" kern="1200" dirty="0"/>
              </a:p>
            </p:txBody>
          </p:sp>
        </p:grpSp>
      </p:grpSp>
      <p:grpSp>
        <p:nvGrpSpPr>
          <p:cNvPr id="6" name="Diagram group"/>
          <p:cNvGrpSpPr/>
          <p:nvPr/>
        </p:nvGrpSpPr>
        <p:grpSpPr>
          <a:xfrm>
            <a:off x="1391196" y="2199736"/>
            <a:ext cx="1353312" cy="1353312"/>
            <a:chOff x="4422403" y="243840"/>
            <a:chExt cx="1353312" cy="1353312"/>
          </a:xfrm>
          <a:scene3d>
            <a:camera prst="perspectiveHeroicExtremeRightFacing" zoom="82000">
              <a:rot lat="21300000" lon="20400000" rev="180000"/>
            </a:camera>
            <a:lightRig rig="morning" dir="t">
              <a:rot lat="0" lon="0" rev="20400000"/>
            </a:lightRig>
          </a:scene3d>
        </p:grpSpPr>
        <p:sp>
          <p:nvSpPr>
            <p:cNvPr id="7" name="6 Elipse"/>
            <p:cNvSpPr/>
            <p:nvPr/>
          </p:nvSpPr>
          <p:spPr>
            <a:xfrm>
              <a:off x="4422403" y="243840"/>
              <a:ext cx="1353312" cy="1353312"/>
            </a:xfrm>
            <a:prstGeom prst="ellipse">
              <a:avLst/>
            </a:prstGeom>
            <a:blipFill>
              <a:blip r:embed="rId2" cstate="print">
                <a:extLst>
                  <a:ext uri="{28A0092B-C50C-407E-A947-70E740481C1C}">
                    <a14:useLocalDpi xmlns:a14="http://schemas.microsoft.com/office/drawing/2010/main" val="0"/>
                  </a:ext>
                </a:extLst>
              </a:blip>
              <a:srcRect/>
              <a:stretch>
                <a:fillRect l="-29000" r="-29000"/>
              </a:stretch>
            </a:blipFill>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5002875"/>
                <a:satOff val="-4473"/>
                <a:lumOff val="13"/>
                <a:alphaOff val="0"/>
              </a:schemeClr>
            </a:effectRef>
            <a:fontRef idx="minor">
              <a:schemeClr val="lt1">
                <a:hueOff val="0"/>
                <a:satOff val="0"/>
                <a:lumOff val="0"/>
                <a:alphaOff val="0"/>
              </a:schemeClr>
            </a:fontRef>
          </p:style>
        </p:sp>
      </p:grpSp>
      <p:pic>
        <p:nvPicPr>
          <p:cNvPr id="8" name="7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89701" l="1878" r="95540"/>
                    </a14:imgEffect>
                  </a14:imgLayer>
                </a14:imgProps>
              </a:ext>
              <a:ext uri="{28A0092B-C50C-407E-A947-70E740481C1C}">
                <a14:useLocalDpi xmlns:a14="http://schemas.microsoft.com/office/drawing/2010/main" val="0"/>
              </a:ext>
            </a:extLst>
          </a:blip>
          <a:stretch>
            <a:fillRect/>
          </a:stretch>
        </p:blipFill>
        <p:spPr>
          <a:xfrm rot="21245932">
            <a:off x="580003" y="390836"/>
            <a:ext cx="1440160" cy="861126"/>
          </a:xfrm>
          <a:prstGeom prst="rect">
            <a:avLst/>
          </a:prstGeom>
        </p:spPr>
      </p:pic>
      <p:sp>
        <p:nvSpPr>
          <p:cNvPr id="9" name="8 Rectángulo"/>
          <p:cNvSpPr/>
          <p:nvPr/>
        </p:nvSpPr>
        <p:spPr>
          <a:xfrm>
            <a:off x="2699792" y="1013827"/>
            <a:ext cx="5904656" cy="830997"/>
          </a:xfrm>
          <a:prstGeom prst="rect">
            <a:avLst/>
          </a:prstGeom>
        </p:spPr>
        <p:txBody>
          <a:bodyPr wrap="square">
            <a:spAutoFit/>
          </a:bodyPr>
          <a:lstStyle/>
          <a:p>
            <a:r>
              <a:rPr lang="es-CO" sz="2400" b="1" i="1" dirty="0" smtClean="0">
                <a:solidFill>
                  <a:schemeClr val="accent3">
                    <a:lumMod val="50000"/>
                  </a:schemeClr>
                </a:solidFill>
              </a:rPr>
              <a:t>“EJEMPLO </a:t>
            </a:r>
            <a:r>
              <a:rPr lang="es-CO" sz="2400" b="1" i="1" dirty="0">
                <a:solidFill>
                  <a:schemeClr val="accent3">
                    <a:lumMod val="50000"/>
                  </a:schemeClr>
                </a:solidFill>
              </a:rPr>
              <a:t>de compromiso, disciplina, constancia, responsabilidad y comprensión.” </a:t>
            </a:r>
            <a:endParaRPr lang="es-CO" sz="2400" b="1" dirty="0">
              <a:solidFill>
                <a:schemeClr val="accent3">
                  <a:lumMod val="50000"/>
                </a:schemeClr>
              </a:solidFill>
            </a:endParaRPr>
          </a:p>
        </p:txBody>
      </p:sp>
      <p:sp>
        <p:nvSpPr>
          <p:cNvPr id="10" name="9 Rectángulo"/>
          <p:cNvSpPr/>
          <p:nvPr/>
        </p:nvSpPr>
        <p:spPr>
          <a:xfrm>
            <a:off x="3851920" y="2814607"/>
            <a:ext cx="1528047" cy="1631216"/>
          </a:xfrm>
          <a:prstGeom prst="rect">
            <a:avLst/>
          </a:prstGeom>
        </p:spPr>
        <p:txBody>
          <a:bodyPr wrap="none">
            <a:spAutoFit/>
          </a:bodyPr>
          <a:lstStyle/>
          <a:p>
            <a:r>
              <a:rPr lang="es-CO" sz="2000" dirty="0"/>
              <a:t>EJEMPLO </a:t>
            </a:r>
            <a:endParaRPr lang="es-CO" sz="2000" dirty="0" smtClean="0"/>
          </a:p>
          <a:p>
            <a:endParaRPr lang="es-CO" sz="2000" dirty="0" smtClean="0"/>
          </a:p>
          <a:p>
            <a:pPr marL="285750" indent="-285750">
              <a:buClr>
                <a:schemeClr val="accent3">
                  <a:lumMod val="50000"/>
                </a:schemeClr>
              </a:buClr>
              <a:buFont typeface="Wingdings" panose="05000000000000000000" pitchFamily="2" charset="2"/>
              <a:buChar char=""/>
            </a:pPr>
            <a:r>
              <a:rPr lang="es-CO" sz="2000" dirty="0" smtClean="0"/>
              <a:t>Positivo</a:t>
            </a:r>
          </a:p>
          <a:p>
            <a:pPr marL="285750" indent="-285750">
              <a:buClr>
                <a:schemeClr val="accent3">
                  <a:lumMod val="50000"/>
                </a:schemeClr>
              </a:buClr>
              <a:buFont typeface="Wingdings" panose="05000000000000000000" pitchFamily="2" charset="2"/>
              <a:buChar char=""/>
            </a:pPr>
            <a:r>
              <a:rPr lang="es-CO" sz="2000" dirty="0" smtClean="0"/>
              <a:t>Constante</a:t>
            </a:r>
          </a:p>
          <a:p>
            <a:pPr marL="285750" indent="-285750">
              <a:buClr>
                <a:schemeClr val="accent3">
                  <a:lumMod val="50000"/>
                </a:schemeClr>
              </a:buClr>
              <a:buFont typeface="Wingdings" panose="05000000000000000000" pitchFamily="2" charset="2"/>
              <a:buChar char=""/>
            </a:pPr>
            <a:r>
              <a:rPr lang="es-CO" sz="2000" dirty="0" smtClean="0"/>
              <a:t>Evidente </a:t>
            </a:r>
            <a:endParaRPr lang="es-CO" sz="2000" dirty="0"/>
          </a:p>
        </p:txBody>
      </p:sp>
    </p:spTree>
    <p:extLst>
      <p:ext uri="{BB962C8B-B14F-4D97-AF65-F5344CB8AC3E}">
        <p14:creationId xmlns:p14="http://schemas.microsoft.com/office/powerpoint/2010/main" val="7432505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465</Words>
  <Application>Microsoft Office PowerPoint</Application>
  <PresentationFormat>Presentación en pantalla (4:3)</PresentationFormat>
  <Paragraphs>89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Definiciones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Sebastian</dc:creator>
  <cp:lastModifiedBy>David Sebastian</cp:lastModifiedBy>
  <cp:revision>11</cp:revision>
  <dcterms:created xsi:type="dcterms:W3CDTF">2015-03-09T00:10:50Z</dcterms:created>
  <dcterms:modified xsi:type="dcterms:W3CDTF">2015-04-09T19:49:59Z</dcterms:modified>
</cp:coreProperties>
</file>