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8" r:id="rId18"/>
    <p:sldId id="277" r:id="rId19"/>
    <p:sldId id="274" r:id="rId20"/>
    <p:sldId id="275" r:id="rId21"/>
    <p:sldId id="276" r:id="rId22"/>
    <p:sldId id="258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-108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17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84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37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96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6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6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55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0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61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19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63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C648-7182-8C42-BC26-21580079C186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0071-7EFF-1641-A037-02F839971DB2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Plantilla 01 - Educación Bogota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9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ccidentalidadescola@redp.edu.co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rivera@sedbogota.edu.co" TargetMode="External"/><Relationship Id="rId5" Type="http://schemas.openxmlformats.org/officeDocument/2006/relationships/hyperlink" Target="mailto:ajquintero@sedbogota.edu.co" TargetMode="External"/><Relationship Id="rId4" Type="http://schemas.openxmlformats.org/officeDocument/2006/relationships/hyperlink" Target="mailto:ollopez@sedbogota.edu.c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illa 01 - Educación Bogot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3815" y="2551837"/>
            <a:ext cx="3389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COMPONENTE SEGURO ESCOLAR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133815" y="5819933"/>
            <a:ext cx="7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Subsecretaría de Acceso y Permanencia</a:t>
            </a:r>
          </a:p>
          <a:p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Dirección de Bienestar Estudiantil</a:t>
            </a:r>
            <a:endParaRPr lang="es-CO" sz="1600" b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dondear rectángulo de esquina sencilla"/>
          <p:cNvSpPr/>
          <p:nvPr/>
        </p:nvSpPr>
        <p:spPr>
          <a:xfrm>
            <a:off x="539552" y="716898"/>
            <a:ext cx="7992888" cy="936104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latin typeface="Berlin Sans FB" panose="020E0602020502020306" pitchFamily="34" charset="0"/>
              </a:rPr>
              <a:t>CONVENIO INTERADMINISTRATIVO  3042 DE 2013</a:t>
            </a:r>
            <a:endParaRPr lang="es-CO" sz="2800" b="1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72816"/>
            <a:ext cx="3627437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35759"/>
            <a:ext cx="2874597" cy="190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9" y="2060848"/>
            <a:ext cx="3359811" cy="168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28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24" y="1075741"/>
            <a:ext cx="2495550" cy="18288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0" y="3219976"/>
            <a:ext cx="1924050" cy="2381250"/>
          </a:xfrm>
          <a:prstGeom prst="rect">
            <a:avLst/>
          </a:prstGeom>
        </p:spPr>
      </p:pic>
      <p:sp>
        <p:nvSpPr>
          <p:cNvPr id="4" name="3 Redondear rectángulo de esquina diagonal"/>
          <p:cNvSpPr/>
          <p:nvPr/>
        </p:nvSpPr>
        <p:spPr>
          <a:xfrm>
            <a:off x="539552" y="1204949"/>
            <a:ext cx="5089723" cy="1699592"/>
          </a:xfrm>
          <a:prstGeom prst="round2Diag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Cobertura durante los 365 días  del año las 24 horas , dentro y fuera del  plantel educativo, incluidos los periodos de vacaciones</a:t>
            </a:r>
            <a:endParaRPr lang="es-CO" sz="2400" dirty="0">
              <a:latin typeface="Berlin Sans FB" panose="020E0602020502020306" pitchFamily="34" charset="0"/>
            </a:endParaRPr>
          </a:p>
        </p:txBody>
      </p:sp>
      <p:sp>
        <p:nvSpPr>
          <p:cNvPr id="5" name="4 Redondear rectángulo de esquina del mismo lado"/>
          <p:cNvSpPr/>
          <p:nvPr/>
        </p:nvSpPr>
        <p:spPr>
          <a:xfrm>
            <a:off x="2759807" y="3815606"/>
            <a:ext cx="5256584" cy="1733178"/>
          </a:xfrm>
          <a:prstGeom prst="round2Same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Servicios médicos  a través de la Red  Hospitalaria publica y adscrita del distrito</a:t>
            </a:r>
            <a:endParaRPr lang="es-CO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233" y="541642"/>
            <a:ext cx="1780186" cy="19386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1" y="2579119"/>
            <a:ext cx="2639797" cy="12863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20" y="4349066"/>
            <a:ext cx="1981372" cy="1432684"/>
          </a:xfrm>
          <a:prstGeom prst="rect">
            <a:avLst/>
          </a:prstGeom>
        </p:spPr>
      </p:pic>
      <p:sp>
        <p:nvSpPr>
          <p:cNvPr id="5" name="1 Redondear rectángulo de esquina sencilla"/>
          <p:cNvSpPr/>
          <p:nvPr/>
        </p:nvSpPr>
        <p:spPr>
          <a:xfrm>
            <a:off x="784878" y="781362"/>
            <a:ext cx="5400600" cy="1296144"/>
          </a:xfrm>
          <a:prstGeom prst="round1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El Convenio es complementario al Sistema de Seguridad Social  en Salud; NO ES UNA POLIZA NI UN SEGURO</a:t>
            </a:r>
            <a:endParaRPr lang="es-CO" sz="2000" dirty="0">
              <a:latin typeface="Berlin Sans FB" panose="020E0602020502020306" pitchFamily="34" charset="0"/>
            </a:endParaRPr>
          </a:p>
        </p:txBody>
      </p:sp>
      <p:sp>
        <p:nvSpPr>
          <p:cNvPr id="6" name="2 Redondear rectángulo de esquina diagonal"/>
          <p:cNvSpPr/>
          <p:nvPr/>
        </p:nvSpPr>
        <p:spPr>
          <a:xfrm>
            <a:off x="3288308" y="2666475"/>
            <a:ext cx="4968552" cy="1076883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Cubre Copagos y cuotas moderadoras que se deriven de las atenciones medicas</a:t>
            </a:r>
            <a:endParaRPr lang="es-CO" sz="2400" dirty="0">
              <a:latin typeface="Berlin Sans FB" panose="020E0602020502020306" pitchFamily="34" charset="0"/>
            </a:endParaRPr>
          </a:p>
        </p:txBody>
      </p:sp>
      <p:sp>
        <p:nvSpPr>
          <p:cNvPr id="7" name="3 Redondear rectángulo de esquina del mismo lado"/>
          <p:cNvSpPr/>
          <p:nvPr/>
        </p:nvSpPr>
        <p:spPr>
          <a:xfrm>
            <a:off x="2680419" y="4108977"/>
            <a:ext cx="3909952" cy="1988950"/>
          </a:xfrm>
          <a:prstGeom prst="round2Same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El Convenio asumirá los gastos únicamente después que sea agotado el SOAT y complementara el Sistema de Seguridad Social en Salud</a:t>
            </a:r>
            <a:endParaRPr lang="es-CO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dondear rectángulo de esquina diagonal"/>
          <p:cNvSpPr/>
          <p:nvPr/>
        </p:nvSpPr>
        <p:spPr>
          <a:xfrm>
            <a:off x="755576" y="621595"/>
            <a:ext cx="7461820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latin typeface="Berlin Sans FB" panose="020E0602020502020306" pitchFamily="34" charset="0"/>
              </a:rPr>
              <a:t>QUE CUBRE… QUE NO CUBRE</a:t>
            </a:r>
            <a:endParaRPr lang="es-CO" sz="3200" dirty="0">
              <a:latin typeface="Berlin Sans FB" panose="020E0602020502020306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398424"/>
            <a:ext cx="7461820" cy="575342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Accidentes: Agresiones, Intentos de Suicidio e Intoxicaciones</a:t>
            </a:r>
            <a:endParaRPr lang="es-CO" sz="2000" dirty="0">
              <a:latin typeface="Berlin Sans FB" panose="020E0602020502020306" pitchFamily="34" charset="0"/>
            </a:endParaRPr>
          </a:p>
        </p:txBody>
      </p:sp>
      <p:sp>
        <p:nvSpPr>
          <p:cNvPr id="4" name="3 Redondear rectángulo de esquina sencilla"/>
          <p:cNvSpPr/>
          <p:nvPr/>
        </p:nvSpPr>
        <p:spPr>
          <a:xfrm>
            <a:off x="755576" y="2102523"/>
            <a:ext cx="3312368" cy="4073574"/>
          </a:xfrm>
          <a:prstGeom prst="round1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Berlin Sans FB" panose="020E0602020502020306" pitchFamily="34" charset="0"/>
              </a:rPr>
              <a:t>Cubre: Servicios Médicos y Odontológicos de acuerdo al Sistema de Afiliación en Salud incluidos en el POS: Urgencias, Servicios médicos de consulta externa, Servicios médicos de consulta externa, servicios odontológicos (urgencias y rehabilitación) Hospitalización, Intervenciones  quirúrgicas, terapias, servicio de ambulancia del  CRUE, imágenes diagnosticas</a:t>
            </a:r>
            <a:endParaRPr lang="es-CO" dirty="0">
              <a:latin typeface="Berlin Sans FB" panose="020E0602020502020306" pitchFamily="34" charset="0"/>
            </a:endParaRPr>
          </a:p>
        </p:txBody>
      </p:sp>
      <p:sp>
        <p:nvSpPr>
          <p:cNvPr id="5" name="5 Redondear rectángulo de esquina diagonal"/>
          <p:cNvSpPr/>
          <p:nvPr/>
        </p:nvSpPr>
        <p:spPr>
          <a:xfrm>
            <a:off x="4241158" y="2102523"/>
            <a:ext cx="3976237" cy="3439633"/>
          </a:xfrm>
          <a:prstGeom prst="round2Diag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Berlin Sans FB" panose="020E0602020502020306" pitchFamily="34" charset="0"/>
              </a:rPr>
              <a:t>No cubre: Medicamentos fuera del POS, Auxilios Funerarios, indemnizaciones por muerte e incapacidad permanente, gastos de transporte diferentes a una ambulancia, vacunas y suplementos vitamínicos, enfermedad general, complicaciones medicas del embarazo, patologías psicológicas y psiquiátricas</a:t>
            </a:r>
            <a:endParaRPr lang="es-CO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79284" y="656692"/>
            <a:ext cx="604867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GUIA DE LOS DIEZ PASOS</a:t>
            </a:r>
            <a:endParaRPr lang="es-CO" sz="2400" dirty="0">
              <a:latin typeface="Berlin Sans FB" panose="020E0602020502020306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1171"/>
            <a:ext cx="1812255" cy="1228085"/>
          </a:xfrm>
          <a:prstGeom prst="rect">
            <a:avLst/>
          </a:prstGeom>
        </p:spPr>
      </p:pic>
      <p:sp>
        <p:nvSpPr>
          <p:cNvPr id="4" name="3 Redondear rectángulo de esquina diagonal"/>
          <p:cNvSpPr/>
          <p:nvPr/>
        </p:nvSpPr>
        <p:spPr>
          <a:xfrm>
            <a:off x="652268" y="1896429"/>
            <a:ext cx="7508031" cy="2952328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</a:t>
            </a:r>
            <a:r>
              <a:rPr lang="es-CO" sz="2400" dirty="0" smtClean="0">
                <a:latin typeface="Berlin Sans FB" panose="020E0602020502020306" pitchFamily="34" charset="0"/>
              </a:rPr>
              <a:t>efinir por el tipo de urgencia</a:t>
            </a:r>
          </a:p>
          <a:p>
            <a:pPr marL="342900" indent="-342900" algn="ctr">
              <a:buAutoNum type="arabicPeriod"/>
            </a:pPr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</a:t>
            </a:r>
            <a:r>
              <a:rPr lang="es-CO" sz="2400" dirty="0" smtClean="0">
                <a:latin typeface="Berlin Sans FB" panose="020E0602020502020306" pitchFamily="34" charset="0"/>
              </a:rPr>
              <a:t>i no requiere atención en salud se realiza procedimiento de Primeros auxilios en atención básica</a:t>
            </a:r>
          </a:p>
          <a:p>
            <a:pPr marL="342900" indent="-342900" algn="ctr">
              <a:buAutoNum type="arabicPeriod"/>
            </a:pPr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</a:t>
            </a:r>
            <a:r>
              <a:rPr lang="es-CO" sz="2400" dirty="0" smtClean="0">
                <a:latin typeface="Berlin Sans FB" panose="020E0602020502020306" pitchFamily="34" charset="0"/>
              </a:rPr>
              <a:t>i requiere atención urgente en salud  el primer respondiente o personal capacitado brinda la primera atención y  activa la línea</a:t>
            </a:r>
            <a:endParaRPr lang="es-CO" sz="2400" dirty="0">
              <a:latin typeface="Berlin Sans FB" panose="020E0602020502020306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318" y="5015930"/>
            <a:ext cx="1268323" cy="1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1912"/>
            <a:ext cx="61579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250" y="594157"/>
            <a:ext cx="1810669" cy="1231499"/>
          </a:xfrm>
          <a:prstGeom prst="rect">
            <a:avLst/>
          </a:prstGeom>
        </p:spPr>
      </p:pic>
      <p:sp>
        <p:nvSpPr>
          <p:cNvPr id="4" name="1 Redondear rectángulo de esquina del mismo lado"/>
          <p:cNvSpPr/>
          <p:nvPr/>
        </p:nvSpPr>
        <p:spPr>
          <a:xfrm>
            <a:off x="383797" y="1975438"/>
            <a:ext cx="7776864" cy="3096344"/>
          </a:xfrm>
          <a:prstGeom prst="round2Same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4.</a:t>
            </a:r>
            <a:r>
              <a:rPr lang="es-CO" sz="2400" dirty="0" smtClean="0">
                <a:latin typeface="Berlin Sans FB" panose="020E0602020502020306" pitchFamily="34" charset="0"/>
              </a:rPr>
              <a:t> </a:t>
            </a:r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</a:t>
            </a:r>
            <a:r>
              <a:rPr lang="es-CO" sz="2400" dirty="0" smtClean="0">
                <a:latin typeface="Berlin Sans FB" panose="020E0602020502020306" pitchFamily="34" charset="0"/>
              </a:rPr>
              <a:t>e llama al acudiente o familiar</a:t>
            </a:r>
          </a:p>
          <a:p>
            <a:pPr algn="ctr"/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5. S</a:t>
            </a:r>
            <a:r>
              <a:rPr lang="es-CO" sz="2400" dirty="0" smtClean="0">
                <a:latin typeface="Berlin Sans FB" panose="020E0602020502020306" pitchFamily="34" charset="0"/>
              </a:rPr>
              <a:t>olicitar al acudiente o familiar información sobre el régimen de salud al que esta afiliado el estudiante</a:t>
            </a:r>
          </a:p>
          <a:p>
            <a:pPr algn="ctr"/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6.</a:t>
            </a:r>
            <a:r>
              <a:rPr lang="es-CO" sz="2400" dirty="0" smtClean="0">
                <a:latin typeface="Berlin Sans FB" panose="020E0602020502020306" pitchFamily="34" charset="0"/>
              </a:rPr>
              <a:t> </a:t>
            </a:r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</a:t>
            </a:r>
            <a:r>
              <a:rPr lang="es-CO" sz="2400" dirty="0" smtClean="0">
                <a:latin typeface="Berlin Sans FB" panose="020E0602020502020306" pitchFamily="34" charset="0"/>
              </a:rPr>
              <a:t>i el padre de familia no acude se acata las instrucciones de la línea 123</a:t>
            </a:r>
          </a:p>
          <a:p>
            <a:pPr marL="342900" indent="-342900" algn="ctr">
              <a:buAutoNum type="arabicPeriod" startAt="7"/>
            </a:pPr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es-CO" sz="2400" dirty="0" smtClean="0">
                <a:latin typeface="Berlin Sans FB" panose="020E0602020502020306" pitchFamily="34" charset="0"/>
              </a:rPr>
              <a:t> </a:t>
            </a:r>
            <a:r>
              <a:rPr lang="es-CO" sz="2400" dirty="0">
                <a:latin typeface="Berlin Sans FB" panose="020E0602020502020306" pitchFamily="34" charset="0"/>
              </a:rPr>
              <a:t>partir de la instrucción de la Línea 123 se dirige al estudiante al Centro de Salud más </a:t>
            </a:r>
            <a:r>
              <a:rPr lang="es-CO" sz="2400" dirty="0" smtClean="0">
                <a:latin typeface="Berlin Sans FB" panose="020E0602020502020306" pitchFamily="34" charset="0"/>
              </a:rPr>
              <a:t>cercano</a:t>
            </a:r>
          </a:p>
          <a:p>
            <a:pPr marL="342900" indent="-342900" algn="ctr">
              <a:buAutoNum type="arabicPeriod" startAt="7"/>
            </a:pPr>
            <a:r>
              <a:rPr lang="es-CO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</a:t>
            </a:r>
            <a:r>
              <a:rPr lang="es-CO" sz="2400" dirty="0" smtClean="0">
                <a:latin typeface="Berlin Sans FB" panose="020E0602020502020306" pitchFamily="34" charset="0"/>
              </a:rPr>
              <a:t>iligencie el Acta de Notificación de Accidentes</a:t>
            </a:r>
            <a:endParaRPr lang="es-CO" sz="2400" dirty="0">
              <a:latin typeface="Berlin Sans FB" panose="020E0602020502020306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117" y="5214372"/>
            <a:ext cx="2966692" cy="12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1912"/>
            <a:ext cx="61579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06" y="515418"/>
            <a:ext cx="1810669" cy="12314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825613"/>
            <a:ext cx="7834039" cy="32067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087" y="5032387"/>
            <a:ext cx="1572323" cy="14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8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94214"/>
              </p:ext>
            </p:extLst>
          </p:nvPr>
        </p:nvGraphicFramePr>
        <p:xfrm>
          <a:off x="600502" y="504983"/>
          <a:ext cx="5980664" cy="5706759"/>
        </p:xfrm>
        <a:graphic>
          <a:graphicData uri="http://schemas.openxmlformats.org/drawingml/2006/table">
            <a:tbl>
              <a:tblPr/>
              <a:tblGrid>
                <a:gridCol w="5210002"/>
                <a:gridCol w="770662"/>
              </a:tblGrid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 panose="020F0502020204030204" pitchFamily="34" charset="0"/>
                        </a:rPr>
                        <a:t>Reporte año 2015 Localidad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 panose="020F0502020204030204" pitchFamily="34" charset="0"/>
                        </a:rPr>
                        <a:t>Bosa</a:t>
                      </a: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 panose="020F0502020204030204" pitchFamily="34" charset="0"/>
                        </a:rPr>
                        <a:t>Colegio</a:t>
                      </a: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ALFONSO REYES ECHANDIA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BOSANOVA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BRASILIA - BOSA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CARLOS ALBAN HOLGUIN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</a:rPr>
                        <a:t>COLEGIO CEDID SAN PABLO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CIUDADELA EDUCATIVA DE  BOSA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CLARETIANO EL LIBERTADOR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</a:rPr>
                        <a:t>COLEGIO DEBORA ARANGO PEREZ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EL PORVENIR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FE Y ALEGRIA SAN IGNACIO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FERNANDO MAZUERA VILLEGAS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FRANCISCO DE PAULA SANTANDER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GERMÁN ARCINIEGAS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GRAN COLOMBIANO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</a:rPr>
                        <a:t>COLEGIO JOSE ANTONIO GALAN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</a:rPr>
                        <a:t>COLEGIO JOSE FRANCISCO SOCARRAS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</a:rPr>
                        <a:t>COLEGIO KIMI PERNIA DOMICO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LEONARDO POSADA PEDRAZA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LLANO ORIENTAL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LUIS LOPEZ DE MESA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MOTORISTA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NUEVO CHILE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ORLANDO HIGUITA ROJAS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PABLO DE TARSO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PORFIRIO BARBA JACOB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RURAL LA CONCEPCION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SAN BERNARDINO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</a:rPr>
                        <a:t>COLEGIO VILLAS DEL PROGRESO (IED)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 panose="020F0502020204030204" pitchFamily="34" charset="0"/>
                        </a:rPr>
                        <a:t>1511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2" marR="387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 flipV="1">
            <a:off x="421371" y="1201468"/>
            <a:ext cx="109435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41993" y="559574"/>
            <a:ext cx="22963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Reporte Sistema </a:t>
            </a:r>
          </a:p>
          <a:p>
            <a:r>
              <a:rPr lang="es-ES" sz="2400" dirty="0" smtClean="0"/>
              <a:t>de Alertas </a:t>
            </a:r>
          </a:p>
          <a:p>
            <a:r>
              <a:rPr lang="es-ES" dirty="0" smtClean="0"/>
              <a:t>Localidad 7 </a:t>
            </a:r>
          </a:p>
          <a:p>
            <a:r>
              <a:rPr lang="es-ES" dirty="0" smtClean="0"/>
              <a:t>BOSA- 2015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9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7" y="674608"/>
            <a:ext cx="8242506" cy="914479"/>
          </a:xfrm>
          <a:prstGeom prst="rect">
            <a:avLst/>
          </a:prstGeom>
        </p:spPr>
      </p:pic>
      <p:sp>
        <p:nvSpPr>
          <p:cNvPr id="4" name="2 CuadroTexto"/>
          <p:cNvSpPr txBox="1"/>
          <p:nvPr/>
        </p:nvSpPr>
        <p:spPr>
          <a:xfrm>
            <a:off x="431776" y="1443354"/>
            <a:ext cx="8528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Berlin Sans FB" panose="020E0602020502020306" pitchFamily="34" charset="0"/>
              </a:rPr>
              <a:t>Directiva Ministerial No 55 – Orientaciones para la Planeación, Desarrollo y Evaluación </a:t>
            </a:r>
          </a:p>
          <a:p>
            <a:r>
              <a:rPr lang="es-CO" dirty="0" smtClean="0">
                <a:latin typeface="Berlin Sans FB" panose="020E0602020502020306" pitchFamily="34" charset="0"/>
              </a:rPr>
              <a:t>de las Salidas Escolares</a:t>
            </a:r>
            <a:endParaRPr lang="es-CO" dirty="0">
              <a:latin typeface="Berlin Sans FB" panose="020E0602020502020306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34085"/>
            <a:ext cx="3366166" cy="37958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0747" y="5876692"/>
            <a:ext cx="5605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* Ley 1098 2006 </a:t>
            </a:r>
            <a:r>
              <a:rPr lang="es-CO" sz="1200" b="1" dirty="0" smtClean="0"/>
              <a:t>Art 44 Obligaciones complementarias de las Instituciones educativas </a:t>
            </a:r>
          </a:p>
          <a:p>
            <a:r>
              <a:rPr lang="es-CO" sz="1200" dirty="0" smtClean="0"/>
              <a:t>3. Comprobar la afiliación de los estudiantes a un régimen de salud</a:t>
            </a:r>
          </a:p>
          <a:p>
            <a:r>
              <a:rPr lang="es-CO" sz="1200" dirty="0"/>
              <a:t>http://app.saludcapital.gov.co/comprobadordederechos/Consulta.aspx</a:t>
            </a:r>
          </a:p>
          <a:p>
            <a:endParaRPr lang="es-CO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67" y="2624916"/>
            <a:ext cx="343844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25" y="810352"/>
            <a:ext cx="3029975" cy="9998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30" y="2051824"/>
            <a:ext cx="2304488" cy="17364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325" y="4007477"/>
            <a:ext cx="3340898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dondear rectángulo de esquina del mismo lado"/>
          <p:cNvSpPr/>
          <p:nvPr/>
        </p:nvSpPr>
        <p:spPr>
          <a:xfrm>
            <a:off x="699964" y="1124744"/>
            <a:ext cx="4448100" cy="4011054"/>
          </a:xfrm>
          <a:prstGeom prst="round2Same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*Solicitar permiso por escrito a los padres de Familia (8 días antes)</a:t>
            </a:r>
          </a:p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* Identificar Centros de Salud y Hospitales cercanos</a:t>
            </a:r>
            <a:endParaRPr lang="es-CO" sz="2400" dirty="0">
              <a:latin typeface="Berlin Sans FB" panose="020E0602020502020306" pitchFamily="34" charset="0"/>
            </a:endParaRPr>
          </a:p>
        </p:txBody>
      </p:sp>
      <p:pic>
        <p:nvPicPr>
          <p:cNvPr id="3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79" y="1340768"/>
            <a:ext cx="1927101" cy="1927101"/>
          </a:xfrm>
          <a:prstGeom prst="rect">
            <a:avLst/>
          </a:prstGeom>
        </p:spPr>
      </p:pic>
      <p:pic>
        <p:nvPicPr>
          <p:cNvPr id="4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5"/>
            <a:ext cx="1963786" cy="19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1" y="1156627"/>
            <a:ext cx="2597696" cy="1584245"/>
          </a:xfrm>
          <a:prstGeom prst="rect">
            <a:avLst/>
          </a:prstGeom>
        </p:spPr>
      </p:pic>
      <p:sp>
        <p:nvSpPr>
          <p:cNvPr id="3" name="1 Rectángulo redondeado"/>
          <p:cNvSpPr/>
          <p:nvPr/>
        </p:nvSpPr>
        <p:spPr>
          <a:xfrm>
            <a:off x="3779912" y="889390"/>
            <a:ext cx="5040560" cy="2118717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Berlin Sans FB" panose="020E0602020502020306" pitchFamily="34" charset="0"/>
              </a:rPr>
              <a:t>Informar a la Dirección Local  de Educación (mínimo 8 días antes) a través de correo electrónico:</a:t>
            </a:r>
          </a:p>
          <a:p>
            <a:pPr algn="ctr"/>
            <a:r>
              <a:rPr lang="es-CO" dirty="0" smtClean="0">
                <a:latin typeface="Berlin Sans FB" panose="020E0602020502020306" pitchFamily="34" charset="0"/>
              </a:rPr>
              <a:t>- No y listado de alumnos (DI), fecha y hora de salida y llegada, numero de un celular, responsable, lugar, cronograma de actividades, plan logístico y de Seguridad</a:t>
            </a:r>
            <a:endParaRPr lang="es-CO" dirty="0">
              <a:latin typeface="Berlin Sans FB" panose="020E0602020502020306" pitchFamily="34" charset="0"/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27" y="3275341"/>
            <a:ext cx="2451603" cy="1896591"/>
          </a:xfrm>
          <a:prstGeom prst="rect">
            <a:avLst/>
          </a:prstGeom>
        </p:spPr>
      </p:pic>
      <p:sp>
        <p:nvSpPr>
          <p:cNvPr id="5" name="2 Redondear rectángulo de esquina del mismo lado"/>
          <p:cNvSpPr/>
          <p:nvPr/>
        </p:nvSpPr>
        <p:spPr>
          <a:xfrm>
            <a:off x="375278" y="3308234"/>
            <a:ext cx="5446449" cy="2942441"/>
          </a:xfrm>
          <a:prstGeom prst="round2Same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Berlin Sans FB" panose="020E0602020502020306" pitchFamily="34" charset="0"/>
              </a:rPr>
              <a:t>*solicitar al transportador- coordinador encargado cumplir las condiciones técnicas y de seguridad</a:t>
            </a:r>
          </a:p>
          <a:p>
            <a:pPr algn="ctr"/>
            <a:r>
              <a:rPr lang="es-CO" dirty="0" smtClean="0">
                <a:latin typeface="Berlin Sans FB" panose="020E0602020502020306" pitchFamily="34" charset="0"/>
              </a:rPr>
              <a:t>*Solicitar copia de cc de ciudadanía del conductor, copia de la licencia de conducción, tarjeta de propiedad del vehículo y revisión técnico  mecánica</a:t>
            </a:r>
          </a:p>
          <a:p>
            <a:pPr algn="ctr"/>
            <a:r>
              <a:rPr lang="es-CO" dirty="0" smtClean="0">
                <a:latin typeface="Berlin Sans FB" panose="020E0602020502020306" pitchFamily="34" charset="0"/>
              </a:rPr>
              <a:t>*Listados de personas que viajan en los buses</a:t>
            </a:r>
          </a:p>
          <a:p>
            <a:pPr algn="ctr"/>
            <a:r>
              <a:rPr lang="es-CO" dirty="0" smtClean="0">
                <a:latin typeface="Berlin Sans FB" panose="020E0602020502020306" pitchFamily="34" charset="0"/>
              </a:rPr>
              <a:t>*revisar que los vehículos cumplan con la capacidad suficientes y condiciones de seguridad</a:t>
            </a:r>
          </a:p>
          <a:p>
            <a:pPr algn="ctr"/>
            <a:r>
              <a:rPr lang="es-CO" dirty="0" smtClean="0">
                <a:latin typeface="Berlin Sans FB" panose="020E0602020502020306" pitchFamily="34" charset="0"/>
              </a:rPr>
              <a:t>*Adultos velen por el cumplimiento de las normas de transito aplicables</a:t>
            </a:r>
          </a:p>
        </p:txBody>
      </p:sp>
    </p:spTree>
    <p:extLst>
      <p:ext uri="{BB962C8B-B14F-4D97-AF65-F5344CB8AC3E}">
        <p14:creationId xmlns:p14="http://schemas.microsoft.com/office/powerpoint/2010/main" val="24307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ntilla 01 - Educación Bogot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7 Rectángulo redondeado"/>
          <p:cNvSpPr/>
          <p:nvPr/>
        </p:nvSpPr>
        <p:spPr>
          <a:xfrm>
            <a:off x="2147403" y="3094050"/>
            <a:ext cx="4536504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u="sng" dirty="0" smtClean="0">
                <a:solidFill>
                  <a:srgbClr val="006600"/>
                </a:solidFill>
                <a:latin typeface="Berlin Sans FB" pitchFamily="34" charset="0"/>
                <a:hlinkClick r:id="rId3"/>
              </a:rPr>
              <a:t>accidentalidadescola@redp.edu.co</a:t>
            </a:r>
            <a:endParaRPr lang="es-CO" u="sng" dirty="0" smtClean="0">
              <a:solidFill>
                <a:srgbClr val="006600"/>
              </a:solidFill>
              <a:latin typeface="Berlin Sans FB" pitchFamily="34" charset="0"/>
            </a:endParaRPr>
          </a:p>
          <a:p>
            <a:pPr algn="ctr"/>
            <a:r>
              <a:rPr lang="es-CO" dirty="0" smtClean="0">
                <a:solidFill>
                  <a:srgbClr val="006600"/>
                </a:solidFill>
                <a:latin typeface="Berlin Sans FB" pitchFamily="34" charset="0"/>
              </a:rPr>
              <a:t>Olga Lucia López- </a:t>
            </a:r>
            <a:r>
              <a:rPr lang="es-CO" sz="1600" dirty="0" smtClean="0">
                <a:solidFill>
                  <a:srgbClr val="006600"/>
                </a:solidFill>
                <a:latin typeface="Berlin Sans FB" pitchFamily="34" charset="0"/>
              </a:rPr>
              <a:t>Referente Accidentalidad Escolar SED </a:t>
            </a:r>
          </a:p>
          <a:p>
            <a:pPr algn="ctr"/>
            <a:r>
              <a:rPr lang="es-ES" u="sng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  <a:hlinkClick r:id="rId4"/>
              </a:rPr>
              <a:t>ollopez@sedbogota.edu.co</a:t>
            </a:r>
            <a:endParaRPr lang="es-ES" u="sng" dirty="0" smtClean="0">
              <a:solidFill>
                <a:schemeClr val="accent3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" u="sng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  <a:hlinkClick r:id="rId5"/>
              </a:rPr>
              <a:t>ajquintero@sedbogota.edu.co</a:t>
            </a:r>
            <a:endParaRPr lang="es-ES" u="sng" dirty="0" smtClean="0">
              <a:solidFill>
                <a:schemeClr val="accent3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" u="sng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  <a:hlinkClick r:id="rId6"/>
              </a:rPr>
              <a:t>crivera@sedbogota.edu.co</a:t>
            </a:r>
            <a:endParaRPr lang="es-ES" u="sng" dirty="0" smtClean="0">
              <a:solidFill>
                <a:schemeClr val="accent3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endParaRPr lang="es-ES" u="sng" dirty="0">
              <a:solidFill>
                <a:schemeClr val="accent3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0034" y="757454"/>
            <a:ext cx="816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GRACIAS POR SU ATENCIÓN</a:t>
            </a:r>
            <a:endParaRPr lang="es-CO" sz="4000" b="1" dirty="0">
              <a:solidFill>
                <a:schemeClr val="tx2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5" name="8 Rectángulo redondeado"/>
          <p:cNvSpPr/>
          <p:nvPr/>
        </p:nvSpPr>
        <p:spPr>
          <a:xfrm>
            <a:off x="2147403" y="5452041"/>
            <a:ext cx="4536504" cy="850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u="sng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Teléfonos : 2213458 / 2213461 </a:t>
            </a:r>
          </a:p>
          <a:p>
            <a:pPr algn="ctr"/>
            <a:r>
              <a:rPr lang="es-CO" u="sng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y 3241000 Ext. 3126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20"/>
          <p:cNvSpPr/>
          <p:nvPr/>
        </p:nvSpPr>
        <p:spPr>
          <a:xfrm>
            <a:off x="440472" y="644420"/>
            <a:ext cx="3528392" cy="8526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u="sng" dirty="0" smtClean="0">
                <a:latin typeface="Berlin Sans FB" pitchFamily="34" charset="0"/>
              </a:rPr>
              <a:t>ACCIDENTALIDAD ESCOLAR</a:t>
            </a:r>
            <a:endParaRPr lang="es-CO" sz="2400" b="1" u="sng" dirty="0">
              <a:latin typeface="Berlin Sans FB" pitchFamily="34" charset="0"/>
            </a:endParaRPr>
          </a:p>
        </p:txBody>
      </p:sp>
      <p:sp>
        <p:nvSpPr>
          <p:cNvPr id="5" name="15 Rectángulo redondeado"/>
          <p:cNvSpPr/>
          <p:nvPr/>
        </p:nvSpPr>
        <p:spPr>
          <a:xfrm>
            <a:off x="434328" y="1707216"/>
            <a:ext cx="3528392" cy="3816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400" b="1" u="sng" dirty="0" smtClean="0">
                <a:solidFill>
                  <a:srgbClr val="222222"/>
                </a:solidFill>
                <a:latin typeface="Berlin Sans FB" pitchFamily="34" charset="0"/>
              </a:rPr>
              <a:t>Objetivos :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s-CO" sz="1400" dirty="0" smtClean="0">
              <a:solidFill>
                <a:srgbClr val="222222"/>
              </a:solidFill>
              <a:latin typeface="Berlin Sans FB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1400" dirty="0" smtClean="0">
                <a:solidFill>
                  <a:srgbClr val="222222"/>
                </a:solidFill>
                <a:latin typeface="Berlin Sans FB" pitchFamily="34" charset="0"/>
              </a:rPr>
              <a:t>Contribuir al acceso </a:t>
            </a:r>
            <a:r>
              <a:rPr lang="es-CO" sz="1400" dirty="0">
                <a:solidFill>
                  <a:srgbClr val="222222"/>
                </a:solidFill>
                <a:latin typeface="Berlin Sans FB" pitchFamily="34" charset="0"/>
              </a:rPr>
              <a:t>efectivo a una adecuada y oportuna atención en salud en caso de accidente escolar.</a:t>
            </a:r>
            <a:endParaRPr lang="es-CO" sz="1400" dirty="0">
              <a:latin typeface="Berlin Sans FB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es-CO" sz="1400" dirty="0" smtClean="0">
              <a:latin typeface="Berlin Sans FB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1400" dirty="0" smtClean="0">
                <a:latin typeface="Berlin Sans FB" pitchFamily="34" charset="0"/>
              </a:rPr>
              <a:t>Amparar </a:t>
            </a:r>
            <a:r>
              <a:rPr lang="es-CO" sz="1400" dirty="0">
                <a:latin typeface="Berlin Sans FB" pitchFamily="34" charset="0"/>
              </a:rPr>
              <a:t>al 100% de los estudiantes incluidos como parte de la  matrícula oficial del </a:t>
            </a:r>
            <a:r>
              <a:rPr lang="es-CO" sz="1400" dirty="0" smtClean="0">
                <a:latin typeface="Berlin Sans FB" pitchFamily="34" charset="0"/>
              </a:rPr>
              <a:t>D.C. Asumiendo </a:t>
            </a:r>
            <a:r>
              <a:rPr lang="es-CO" sz="1400" dirty="0">
                <a:latin typeface="Berlin Sans FB" pitchFamily="34" charset="0"/>
              </a:rPr>
              <a:t>el 100% del valor de los pagos compartidos (copagos y cuotas moderadoras) que puedan resultar del accidente escolar que sufra un estudiante</a:t>
            </a:r>
            <a:r>
              <a:rPr lang="es-CO" sz="1400" i="1" dirty="0" smtClean="0">
                <a:latin typeface="Berlin Sans FB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s-CO" sz="1400" dirty="0" smtClean="0">
              <a:latin typeface="Berlin Sans FB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1400" dirty="0" smtClean="0">
                <a:latin typeface="Berlin Sans FB" pitchFamily="34" charset="0"/>
              </a:rPr>
              <a:t>Cubrimiento las </a:t>
            </a:r>
            <a:r>
              <a:rPr lang="es-CO" sz="1400" dirty="0">
                <a:latin typeface="Berlin Sans FB" pitchFamily="34" charset="0"/>
              </a:rPr>
              <a:t>veinticuatro (24) horas al día, durante los trescientos sesenta y cinco (365) días del año.</a:t>
            </a:r>
          </a:p>
        </p:txBody>
      </p:sp>
      <p:sp>
        <p:nvSpPr>
          <p:cNvPr id="6" name="6 Forma libre"/>
          <p:cNvSpPr/>
          <p:nvPr/>
        </p:nvSpPr>
        <p:spPr bwMode="auto">
          <a:xfrm>
            <a:off x="4687663" y="474801"/>
            <a:ext cx="3635896" cy="360040"/>
          </a:xfrm>
          <a:custGeom>
            <a:avLst/>
            <a:gdLst>
              <a:gd name="connsiteX0" fmla="*/ 0 w 995799"/>
              <a:gd name="connsiteY0" fmla="*/ 0 h 497899"/>
              <a:gd name="connsiteX1" fmla="*/ 995799 w 995799"/>
              <a:gd name="connsiteY1" fmla="*/ 0 h 497899"/>
              <a:gd name="connsiteX2" fmla="*/ 995799 w 995799"/>
              <a:gd name="connsiteY2" fmla="*/ 497899 h 497899"/>
              <a:gd name="connsiteX3" fmla="*/ 0 w 995799"/>
              <a:gd name="connsiteY3" fmla="*/ 497899 h 497899"/>
              <a:gd name="connsiteX4" fmla="*/ 0 w 995799"/>
              <a:gd name="connsiteY4" fmla="*/ 0 h 49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799" h="497899">
                <a:moveTo>
                  <a:pt x="0" y="0"/>
                </a:moveTo>
                <a:lnTo>
                  <a:pt x="995799" y="0"/>
                </a:lnTo>
                <a:lnTo>
                  <a:pt x="995799" y="497899"/>
                </a:lnTo>
                <a:lnTo>
                  <a:pt x="0" y="4978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87" tIns="5987" rIns="5987" bIns="5987" spcCol="1331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solidFill>
                  <a:schemeClr val="bg1">
                    <a:lumMod val="95000"/>
                  </a:schemeClr>
                </a:solidFill>
                <a:latin typeface="Berlin Sans FB Demi" pitchFamily="34" charset="0"/>
                <a:ea typeface="Tahoma" pitchFamily="34" charset="0"/>
                <a:cs typeface="Tahoma" pitchFamily="34" charset="0"/>
              </a:rPr>
              <a:t>PREVENCIÓN Y PROTECCIÓN</a:t>
            </a:r>
            <a:endParaRPr lang="es-ES" sz="2000" dirty="0">
              <a:solidFill>
                <a:schemeClr val="bg1">
                  <a:lumMod val="95000"/>
                </a:schemeClr>
              </a:solidFill>
              <a:latin typeface="Berlin Sans FB Demi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MEMORENO\Downloads\SALU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49" y="1070738"/>
            <a:ext cx="1615722" cy="100982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1 Elipse"/>
          <p:cNvSpPr/>
          <p:nvPr/>
        </p:nvSpPr>
        <p:spPr>
          <a:xfrm>
            <a:off x="4172599" y="2205052"/>
            <a:ext cx="3816423" cy="3672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u="sng" dirty="0">
                <a:solidFill>
                  <a:schemeClr val="bg1"/>
                </a:solidFill>
                <a:latin typeface="Berlin Sans FB" pitchFamily="34" charset="0"/>
              </a:rPr>
              <a:t>Acciones</a:t>
            </a:r>
            <a:r>
              <a:rPr lang="es-CO" sz="1400" b="1" u="sng" dirty="0" smtClean="0">
                <a:solidFill>
                  <a:schemeClr val="bg1"/>
                </a:solidFill>
                <a:latin typeface="Berlin Sans FB" pitchFamily="34" charset="0"/>
              </a:rPr>
              <a:t>:</a:t>
            </a:r>
          </a:p>
          <a:p>
            <a:pPr algn="just"/>
            <a:endParaRPr lang="es-CO" sz="1400" b="1" u="sng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/>
            <a:r>
              <a:rPr lang="es-CO" sz="1400" dirty="0" smtClean="0">
                <a:solidFill>
                  <a:schemeClr val="bg1"/>
                </a:solidFill>
                <a:latin typeface="Berlin Sans FB" pitchFamily="34" charset="0"/>
              </a:rPr>
              <a:t>-Talleres de sensibilización.</a:t>
            </a:r>
          </a:p>
          <a:p>
            <a:pPr algn="just"/>
            <a:r>
              <a:rPr lang="es-CO" sz="1400" dirty="0" smtClean="0">
                <a:solidFill>
                  <a:schemeClr val="bg1"/>
                </a:solidFill>
                <a:latin typeface="Berlin Sans FB" pitchFamily="34" charset="0"/>
              </a:rPr>
              <a:t>-Formación de docentes en 1er respondiente con el Centro Regulador de Urgencias y Emergencias  de Bogotá.</a:t>
            </a:r>
            <a:endParaRPr lang="es-CO" sz="1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/>
            <a:r>
              <a:rPr lang="es-CO" sz="1400" dirty="0" smtClean="0">
                <a:solidFill>
                  <a:schemeClr val="bg1"/>
                </a:solidFill>
                <a:latin typeface="Berlin Sans FB" pitchFamily="34" charset="0"/>
              </a:rPr>
              <a:t>- Guía </a:t>
            </a:r>
            <a:r>
              <a:rPr lang="es-CO" sz="1400" dirty="0">
                <a:solidFill>
                  <a:schemeClr val="bg1"/>
                </a:solidFill>
                <a:latin typeface="Berlin Sans FB" pitchFamily="34" charset="0"/>
              </a:rPr>
              <a:t>de los 10 </a:t>
            </a:r>
            <a:r>
              <a:rPr lang="es-CO" sz="1400" dirty="0" smtClean="0">
                <a:solidFill>
                  <a:schemeClr val="bg1"/>
                </a:solidFill>
                <a:latin typeface="Berlin Sans FB" pitchFamily="34" charset="0"/>
              </a:rPr>
              <a:t>pasos para la atención de accidentes.</a:t>
            </a:r>
          </a:p>
          <a:p>
            <a:pPr marL="171450" indent="-171450" algn="just">
              <a:buFontTx/>
              <a:buChar char="-"/>
            </a:pPr>
            <a:r>
              <a:rPr lang="es-CO" sz="1400" dirty="0" smtClean="0">
                <a:solidFill>
                  <a:schemeClr val="bg1"/>
                </a:solidFill>
                <a:latin typeface="Berlin Sans FB" pitchFamily="34" charset="0"/>
              </a:rPr>
              <a:t>Articulación Interinstitucional con la SDS, acuerdos técnicos y operativos.</a:t>
            </a:r>
          </a:p>
          <a:p>
            <a:pPr algn="just"/>
            <a:r>
              <a:rPr lang="es-CO" sz="1400" dirty="0" smtClean="0">
                <a:solidFill>
                  <a:schemeClr val="bg1"/>
                </a:solidFill>
                <a:latin typeface="Berlin Sans FB" pitchFamily="34" charset="0"/>
              </a:rPr>
              <a:t> - Promoción en planes de riesgo.</a:t>
            </a:r>
          </a:p>
          <a:p>
            <a:pPr algn="just"/>
            <a:r>
              <a:rPr lang="es-CO" sz="1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CO" sz="1400" dirty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es-CO" sz="1400" dirty="0" smtClean="0">
                <a:solidFill>
                  <a:schemeClr val="bg1"/>
                </a:solidFill>
                <a:latin typeface="Berlin Sans FB" pitchFamily="34" charset="0"/>
              </a:rPr>
              <a:t>Asistencia Técnica.</a:t>
            </a:r>
            <a:endParaRPr lang="es-CO" sz="1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/>
            <a:endParaRPr lang="es-CO" sz="1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algn="just"/>
            <a:endParaRPr lang="es-ES" sz="12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9" name="7 Rectángulo redondeado"/>
          <p:cNvSpPr/>
          <p:nvPr/>
        </p:nvSpPr>
        <p:spPr>
          <a:xfrm>
            <a:off x="332460" y="5622766"/>
            <a:ext cx="3744416" cy="80033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200" b="1" dirty="0" smtClean="0">
              <a:solidFill>
                <a:srgbClr val="006600"/>
              </a:solidFill>
              <a:latin typeface="Berlin Sans FB" pitchFamily="34" charset="0"/>
            </a:endParaRPr>
          </a:p>
          <a:p>
            <a:r>
              <a:rPr lang="es-CO" sz="1200" b="1" dirty="0" smtClean="0">
                <a:solidFill>
                  <a:srgbClr val="006600"/>
                </a:solidFill>
                <a:latin typeface="Berlin Sans FB" pitchFamily="34" charset="0"/>
              </a:rPr>
              <a:t>Contacto</a:t>
            </a:r>
            <a:r>
              <a:rPr lang="es-CO" sz="1200" b="1" dirty="0">
                <a:solidFill>
                  <a:srgbClr val="006600"/>
                </a:solidFill>
                <a:latin typeface="Berlin Sans FB" pitchFamily="34" charset="0"/>
              </a:rPr>
              <a:t>: </a:t>
            </a:r>
            <a:endParaRPr lang="es-CO" sz="1200" b="1" dirty="0" smtClean="0">
              <a:solidFill>
                <a:srgbClr val="006600"/>
              </a:solidFill>
              <a:latin typeface="Berlin Sans FB" pitchFamily="34" charset="0"/>
            </a:endParaRPr>
          </a:p>
          <a:p>
            <a:r>
              <a:rPr lang="es-CO" sz="1200" u="sng" dirty="0" smtClean="0">
                <a:solidFill>
                  <a:srgbClr val="006600"/>
                </a:solidFill>
                <a:latin typeface="Berlin Sans FB" pitchFamily="34" charset="0"/>
              </a:rPr>
              <a:t>ollopez@educacionbobogota.gov.c</a:t>
            </a:r>
            <a:r>
              <a:rPr lang="es-CO" sz="1200" dirty="0" smtClean="0">
                <a:solidFill>
                  <a:srgbClr val="006600"/>
                </a:solidFill>
                <a:latin typeface="Berlin Sans FB" pitchFamily="34" charset="0"/>
              </a:rPr>
              <a:t>o  </a:t>
            </a:r>
          </a:p>
          <a:p>
            <a:r>
              <a:rPr lang="es-CO" sz="1200" dirty="0" smtClean="0">
                <a:solidFill>
                  <a:srgbClr val="006600"/>
                </a:solidFill>
                <a:latin typeface="Berlin Sans FB" pitchFamily="34" charset="0"/>
              </a:rPr>
              <a:t>Tel. 3241000 Ext 3126 /3119</a:t>
            </a:r>
          </a:p>
          <a:p>
            <a:r>
              <a:rPr lang="es-CO" sz="1200" u="sng" dirty="0" smtClean="0">
                <a:solidFill>
                  <a:srgbClr val="006600"/>
                </a:solidFill>
                <a:latin typeface="Berlin Sans FB" pitchFamily="34" charset="0"/>
              </a:rPr>
              <a:t>ajquintero@educacionbogota.gov.co</a:t>
            </a:r>
            <a:endParaRPr lang="es-CO" sz="1200" u="sng" dirty="0">
              <a:solidFill>
                <a:srgbClr val="006600"/>
              </a:solidFill>
              <a:latin typeface="Berlin Sans FB" pitchFamily="34" charset="0"/>
            </a:endParaRPr>
          </a:p>
          <a:p>
            <a:endParaRPr lang="es-CO" sz="1200" b="1" dirty="0">
              <a:solidFill>
                <a:srgbClr val="0066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dondear rectángulo de esquina del mismo lado"/>
          <p:cNvSpPr/>
          <p:nvPr/>
        </p:nvSpPr>
        <p:spPr>
          <a:xfrm>
            <a:off x="1220128" y="594235"/>
            <a:ext cx="6192688" cy="1152128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Berlin Sans FB" panose="020E0602020502020306" pitchFamily="34" charset="0"/>
              </a:rPr>
              <a:t>“Prevenir es mi cuento accidentes  ni de riesgo”</a:t>
            </a:r>
            <a:endParaRPr lang="es-CO" sz="2400" b="1" dirty="0">
              <a:latin typeface="Berlin Sans FB" panose="020E0602020502020306" pitchFamily="34" charset="0"/>
            </a:endParaRPr>
          </a:p>
        </p:txBody>
      </p:sp>
      <p:sp>
        <p:nvSpPr>
          <p:cNvPr id="3" name="5 CuadroTexto"/>
          <p:cNvSpPr txBox="1"/>
          <p:nvPr/>
        </p:nvSpPr>
        <p:spPr>
          <a:xfrm>
            <a:off x="635119" y="1988840"/>
            <a:ext cx="75857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dirty="0" smtClean="0">
                <a:latin typeface="Berlin Sans FB" panose="020E0602020502020306" pitchFamily="34" charset="0"/>
              </a:rPr>
              <a:t>“Las únicas situaciones lamentables en la vida </a:t>
            </a:r>
          </a:p>
          <a:p>
            <a:pPr algn="ctr"/>
            <a:r>
              <a:rPr lang="es-CO" sz="2800" dirty="0" smtClean="0">
                <a:latin typeface="Berlin Sans FB" panose="020E0602020502020306" pitchFamily="34" charset="0"/>
              </a:rPr>
              <a:t>Son aquellas  en las que pudiendo ayudar</a:t>
            </a:r>
          </a:p>
          <a:p>
            <a:pPr algn="ctr"/>
            <a:r>
              <a:rPr lang="es-CO" sz="2800" dirty="0" smtClean="0">
                <a:latin typeface="Berlin Sans FB" panose="020E0602020502020306" pitchFamily="34" charset="0"/>
              </a:rPr>
              <a:t>No sabemos , ni nos atrevemos a actuar</a:t>
            </a:r>
          </a:p>
          <a:p>
            <a:pPr algn="ctr"/>
            <a:r>
              <a:rPr lang="es-CO" sz="2800" dirty="0" smtClean="0">
                <a:latin typeface="Berlin Sans FB" panose="020E0602020502020306" pitchFamily="34" charset="0"/>
              </a:rPr>
              <a:t>Para intentar remediarlas”</a:t>
            </a:r>
          </a:p>
          <a:p>
            <a:pPr algn="r"/>
            <a:r>
              <a:rPr lang="es-CO" sz="3200" dirty="0">
                <a:latin typeface="Berlin Sans FB" panose="020E0602020502020306" pitchFamily="34" charset="0"/>
              </a:rPr>
              <a:t> </a:t>
            </a:r>
            <a:r>
              <a:rPr lang="es-CO" sz="2400" dirty="0" smtClean="0">
                <a:latin typeface="Berlin Sans FB" panose="020E0602020502020306" pitchFamily="34" charset="0"/>
              </a:rPr>
              <a:t>Anónimo</a:t>
            </a:r>
            <a:endParaRPr lang="es-CO" sz="2400" dirty="0">
              <a:latin typeface="Berlin Sans FB" panose="020E0602020502020306" pitchFamily="34" charset="0"/>
            </a:endParaRPr>
          </a:p>
        </p:txBody>
      </p:sp>
      <p:pic>
        <p:nvPicPr>
          <p:cNvPr id="4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47" y="4297164"/>
            <a:ext cx="283845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2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75" y="637629"/>
            <a:ext cx="3277564" cy="2414389"/>
          </a:xfrm>
          <a:prstGeom prst="rect">
            <a:avLst/>
          </a:prstGeom>
        </p:spPr>
      </p:pic>
      <p:sp>
        <p:nvSpPr>
          <p:cNvPr id="3" name="1 Proceso alternativo"/>
          <p:cNvSpPr/>
          <p:nvPr/>
        </p:nvSpPr>
        <p:spPr>
          <a:xfrm>
            <a:off x="873746" y="1577195"/>
            <a:ext cx="3096344" cy="72008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Berlin Sans FB" panose="020E0602020502020306" pitchFamily="34" charset="0"/>
              </a:rPr>
              <a:t>ACCIDENTE</a:t>
            </a:r>
            <a:endParaRPr lang="es-CO" sz="2400" b="1" dirty="0">
              <a:latin typeface="Berlin Sans FB" panose="020E0602020502020306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42536" y="3356043"/>
            <a:ext cx="6984176" cy="211920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Berlin Sans FB" panose="020E0602020502020306" pitchFamily="34" charset="0"/>
              </a:rPr>
              <a:t>Cualquier suceso que  provocado por una </a:t>
            </a:r>
          </a:p>
          <a:p>
            <a:pPr algn="ctr"/>
            <a:r>
              <a:rPr lang="es-CO" sz="2400" dirty="0">
                <a:latin typeface="Berlin Sans FB" panose="020E0602020502020306" pitchFamily="34" charset="0"/>
              </a:rPr>
              <a:t>acción violenta y repentina ocasionada por un agente externo involuntario  da  lugar a una lesión corporal y emocional</a:t>
            </a:r>
          </a:p>
          <a:p>
            <a:pPr algn="r"/>
            <a:r>
              <a:rPr lang="es-CO" sz="2400" dirty="0">
                <a:latin typeface="Berlin Sans FB" panose="020E0602020502020306" pitchFamily="34" charset="0"/>
              </a:rPr>
              <a:t>OMS</a:t>
            </a:r>
          </a:p>
        </p:txBody>
      </p:sp>
    </p:spTree>
    <p:extLst>
      <p:ext uri="{BB962C8B-B14F-4D97-AF65-F5344CB8AC3E}">
        <p14:creationId xmlns:p14="http://schemas.microsoft.com/office/powerpoint/2010/main" val="9973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720005" y="585435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latin typeface="Berlin Sans FB" panose="020E0602020502020306" pitchFamily="34" charset="0"/>
              </a:rPr>
              <a:t>Accidente Escolar</a:t>
            </a:r>
            <a:endParaRPr lang="es-CO" sz="2800" b="1" dirty="0">
              <a:latin typeface="Berlin Sans FB" panose="020E0602020502020306" pitchFamily="34" charset="0"/>
            </a:endParaRPr>
          </a:p>
        </p:txBody>
      </p:sp>
      <p:pic>
        <p:nvPicPr>
          <p:cNvPr id="3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3" y="1658783"/>
            <a:ext cx="7230757" cy="195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2 Rectángulo redondeado"/>
          <p:cNvSpPr/>
          <p:nvPr/>
        </p:nvSpPr>
        <p:spPr>
          <a:xfrm>
            <a:off x="89209" y="3754358"/>
            <a:ext cx="7973123" cy="19550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Lesión corporal  que sufra el alumno con ocasión  de realizar actividades directa </a:t>
            </a:r>
            <a:r>
              <a:rPr lang="es-CO" sz="2000" dirty="0">
                <a:latin typeface="Berlin Sans FB" panose="020E0602020502020306" pitchFamily="34" charset="0"/>
              </a:rPr>
              <a:t>o</a:t>
            </a:r>
            <a:r>
              <a:rPr lang="es-CO" sz="2000" dirty="0" smtClean="0">
                <a:latin typeface="Berlin Sans FB" panose="020E0602020502020306" pitchFamily="34" charset="0"/>
              </a:rPr>
              <a:t> indirectamente relacionadas en su calidad de estudiante, incluidas las actividades deportivas, salidas pedagógicas  entre otras, siempre que estas  hayan sido organizadas  por las Instituciones Educativas</a:t>
            </a:r>
            <a:endParaRPr lang="es-CO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dondear rectángulo de esquina diagonal"/>
          <p:cNvSpPr/>
          <p:nvPr/>
        </p:nvSpPr>
        <p:spPr>
          <a:xfrm>
            <a:off x="526501" y="674545"/>
            <a:ext cx="7776864" cy="6480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b="1" dirty="0" smtClean="0">
                <a:latin typeface="Berlin Sans FB" panose="020E0602020502020306" pitchFamily="34" charset="0"/>
              </a:rPr>
              <a:t>PREVENIR ES…</a:t>
            </a:r>
            <a:endParaRPr lang="es-CO" sz="2800" b="1" dirty="0">
              <a:latin typeface="Berlin Sans FB" panose="020E0602020502020306" pitchFamily="34" charset="0"/>
            </a:endParaRPr>
          </a:p>
        </p:txBody>
      </p:sp>
      <p:pic>
        <p:nvPicPr>
          <p:cNvPr id="3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5" y="1554893"/>
            <a:ext cx="2838053" cy="4569746"/>
          </a:xfrm>
          <a:prstGeom prst="rect">
            <a:avLst/>
          </a:prstGeom>
        </p:spPr>
      </p:pic>
      <p:sp>
        <p:nvSpPr>
          <p:cNvPr id="4" name="2 Proceso alternativo"/>
          <p:cNvSpPr/>
          <p:nvPr/>
        </p:nvSpPr>
        <p:spPr>
          <a:xfrm>
            <a:off x="3878054" y="2060848"/>
            <a:ext cx="4032448" cy="2592288"/>
          </a:xfrm>
          <a:prstGeom prst="flowChartAlternate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Precaver- conocer un daño o riesgo  con anterioridad y tomar medidas para  evitarlo</a:t>
            </a:r>
            <a:endParaRPr lang="es-CO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3" y="1437928"/>
            <a:ext cx="3116258" cy="3736237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3965851" y="614426"/>
            <a:ext cx="3995488" cy="1647005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Probabilidad de que un objeto material , sustancia o fenómeno, pueda potencialmente desencadenar una perturbación en la salud e integridad física </a:t>
            </a:r>
            <a:endParaRPr lang="es-CO" sz="2000" dirty="0">
              <a:latin typeface="Berlin Sans FB" panose="020E0602020502020306" pitchFamily="34" charset="0"/>
            </a:endParaRPr>
          </a:p>
        </p:txBody>
      </p:sp>
      <p:sp>
        <p:nvSpPr>
          <p:cNvPr id="4" name="3 Recortar rectángulo de esquina sencilla"/>
          <p:cNvSpPr/>
          <p:nvPr/>
        </p:nvSpPr>
        <p:spPr>
          <a:xfrm>
            <a:off x="4090108" y="2421838"/>
            <a:ext cx="3960440" cy="3168352"/>
          </a:xfrm>
          <a:prstGeom prst="snip1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FACTORES DE RIESGO</a:t>
            </a:r>
          </a:p>
          <a:p>
            <a:pPr algn="ctr"/>
            <a:endParaRPr lang="es-CO" sz="2400" dirty="0">
              <a:latin typeface="Berlin Sans FB" panose="020E0602020502020306" pitchFamily="34" charset="0"/>
            </a:endParaRPr>
          </a:p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Físicos</a:t>
            </a:r>
          </a:p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Químicos</a:t>
            </a:r>
          </a:p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Biológicos</a:t>
            </a:r>
          </a:p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Ergonómicos</a:t>
            </a:r>
          </a:p>
          <a:p>
            <a:pPr algn="ctr"/>
            <a:r>
              <a:rPr lang="es-CO" sz="2400" dirty="0" smtClean="0">
                <a:latin typeface="Berlin Sans FB" panose="020E0602020502020306" pitchFamily="34" charset="0"/>
              </a:rPr>
              <a:t>Psicosociales</a:t>
            </a:r>
            <a:endParaRPr lang="es-CO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93" y="848891"/>
            <a:ext cx="2466975" cy="249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 Recortar rectángulo de esquina diagonal"/>
          <p:cNvSpPr/>
          <p:nvPr/>
        </p:nvSpPr>
        <p:spPr>
          <a:xfrm>
            <a:off x="572056" y="713678"/>
            <a:ext cx="4445993" cy="3047958"/>
          </a:xfrm>
          <a:prstGeom prst="snip2Diag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*Evitar juegos con puertas</a:t>
            </a:r>
          </a:p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*Evitar salir corriendo del colegio</a:t>
            </a:r>
          </a:p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*No lanzarse objetos que puedan afectar la integridad de compañeros o adultos</a:t>
            </a:r>
          </a:p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*No pararse sobre los pupitres o sillas</a:t>
            </a:r>
          </a:p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*Evitar inadecuado uso de tijeras, punzones.</a:t>
            </a:r>
          </a:p>
          <a:p>
            <a:pPr algn="ctr"/>
            <a:endParaRPr lang="es-CO" dirty="0"/>
          </a:p>
        </p:txBody>
      </p:sp>
      <p:sp>
        <p:nvSpPr>
          <p:cNvPr id="4" name="2 Redondear rectángulo de esquina sencilla"/>
          <p:cNvSpPr/>
          <p:nvPr/>
        </p:nvSpPr>
        <p:spPr>
          <a:xfrm>
            <a:off x="457792" y="4077072"/>
            <a:ext cx="6192688" cy="2088232"/>
          </a:xfrm>
          <a:prstGeom prst="round1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-Revisar periódicamente las instalaciones  y señalar los lugares peligrosos</a:t>
            </a:r>
          </a:p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-Revisar frecuentemente las instalaciones eléctricas</a:t>
            </a:r>
          </a:p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-Realizar los trabajos de mantenimiento</a:t>
            </a:r>
          </a:p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-Fijar los tableros y estantes</a:t>
            </a:r>
          </a:p>
          <a:p>
            <a:pPr algn="ctr"/>
            <a:r>
              <a:rPr lang="es-CO" sz="2000" dirty="0" smtClean="0">
                <a:latin typeface="Berlin Sans FB" panose="020E0602020502020306" pitchFamily="34" charset="0"/>
              </a:rPr>
              <a:t>-Mantener en lugares seguros los instrumentos y sustancias de laboratorio</a:t>
            </a:r>
            <a:endParaRPr lang="es-CO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1129</Words>
  <Application>Microsoft Office PowerPoint</Application>
  <PresentationFormat>Presentación en pantalla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Mp-sed10 Sergio</dc:creator>
  <cp:lastModifiedBy>David Sebastian</cp:lastModifiedBy>
  <cp:revision>35</cp:revision>
  <dcterms:created xsi:type="dcterms:W3CDTF">2015-12-31T16:21:33Z</dcterms:created>
  <dcterms:modified xsi:type="dcterms:W3CDTF">2016-10-27T13:23:58Z</dcterms:modified>
</cp:coreProperties>
</file>