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35" r:id="rId2"/>
    <p:sldId id="328" r:id="rId3"/>
    <p:sldId id="342" r:id="rId4"/>
    <p:sldId id="337" r:id="rId5"/>
    <p:sldId id="345" r:id="rId6"/>
    <p:sldId id="338" r:id="rId7"/>
    <p:sldId id="340" r:id="rId8"/>
    <p:sldId id="347" r:id="rId9"/>
    <p:sldId id="341" r:id="rId10"/>
    <p:sldId id="348" r:id="rId11"/>
    <p:sldId id="339" r:id="rId12"/>
    <p:sldId id="346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258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ARTURO MARTINEZ MOGOLLON" initials="CAMM" lastIdx="3" clrIdx="0">
    <p:extLst>
      <p:ext uri="{19B8F6BF-5375-455C-9EA6-DF929625EA0E}">
        <p15:presenceInfo xmlns:p15="http://schemas.microsoft.com/office/powerpoint/2012/main" userId="S::camartinezm@educacionbogota.gov.co::3f37025c-4866-42f9-b93d-b2fdc9ecaf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EE7D00"/>
    <a:srgbClr val="E84E1B"/>
    <a:srgbClr val="A9D18E"/>
    <a:srgbClr val="0070C0"/>
    <a:srgbClr val="BFBFBF"/>
    <a:srgbClr val="5B9BD5"/>
    <a:srgbClr val="E77B06"/>
    <a:srgbClr val="00FF00"/>
    <a:srgbClr val="FFB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5461" autoAdjust="0"/>
  </p:normalViewPr>
  <p:slideViewPr>
    <p:cSldViewPr snapToGrid="0" snapToObjects="1">
      <p:cViewPr varScale="1">
        <p:scale>
          <a:sx n="114" d="100"/>
          <a:sy n="114" d="100"/>
        </p:scale>
        <p:origin x="6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B299F-9A5C-4B61-ACDF-C06D37CDC728}" type="datetimeFigureOut">
              <a:rPr lang="es-CO" smtClean="0"/>
              <a:pPr/>
              <a:t>22/04/2022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D2AB-3AAC-4940-8E5D-B18CF6F3A70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751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68FF9-A828-1E48-AE2F-E40848A2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E6F26F-1F03-3F4C-8E88-A739D7C7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744640E-601D-5140-822B-1559597E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pPr/>
              <a:t>22/04/2022</a:t>
            </a:fld>
            <a:endParaRPr lang="es-ES_tradnl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0074B74-656D-704A-AA1A-A9055A2B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13CCB16-79C9-0048-A9ED-B832224B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28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404F3-A222-A947-B41F-F8DAF439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83229F20-DA7A-004F-8A6E-793717A73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DDC0E78-C28D-CE4F-8049-04C0683B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pPr/>
              <a:t>22/04/2022</a:t>
            </a:fld>
            <a:endParaRPr lang="es-ES_tradnl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FB96825-0442-0C4F-A501-E2C7D5F3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CA7DAE1C-67F5-AE45-AB65-D17AE3BA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9574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B2CD0D-9951-684C-9D99-6E14FC31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20659C9E-4C08-E943-8D44-56B9B759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AA26D4A-659A-2F40-9B43-9635C5C4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pPr/>
              <a:t>22/04/2022</a:t>
            </a:fld>
            <a:endParaRPr lang="es-ES_tradnl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F428DE11-FFA5-C940-9F66-71538554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134FA66-7ECC-EC44-996F-85D42C7A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505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91E6D-14D6-BC4A-BBA0-5591B85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A0B823-4243-974D-85F9-2FBCDA2A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C90C75A-17B5-4E4C-9351-EB0888EF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pPr/>
              <a:t>22/04/2022</a:t>
            </a:fld>
            <a:endParaRPr lang="es-ES_tradnl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E13AD375-ECE9-3241-AFFD-449F640A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7B96AF3-3FEB-174D-8F73-F13694C9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20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66FCF-1361-0548-AF81-A9062B90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05B6497-4A04-5E44-B081-BC2790C55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F1AC763-473C-EC45-A3C3-7A21AED4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pPr/>
              <a:t>22/04/2022</a:t>
            </a:fld>
            <a:endParaRPr lang="es-ES_tradnl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D7DE0170-8C99-864E-95C3-7163BB0A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C180B28-A729-2849-B72A-C6648E70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865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40ADF-286D-7942-B7D0-B8EF5600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9A47E9-6AC9-A549-A69B-C64F7C9C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EEB786-FC04-8346-8002-7341300D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A1F995BD-937F-5F42-BCA1-4D8786DD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pPr/>
              <a:t>22/04/2022</a:t>
            </a:fld>
            <a:endParaRPr lang="es-ES_tradnl" dirty="0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A0B2D6AF-3478-F94D-9AA6-EC6F0F0E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598C241-5D66-1D4B-BDEF-9BCA8CB8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855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E6977-C0B9-CA44-8821-DF93E2E9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C50DC02-5AFD-5744-A7B6-66D6EBBB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A34740-6E09-514A-B88D-77FA6CB6E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F18AA90F-942B-2041-ABAC-6AF27B81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EAAE11-075A-7142-845E-3FBBC393E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59AF36F7-16EE-9349-82E5-3C99138E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pPr/>
              <a:t>22/04/2022</a:t>
            </a:fld>
            <a:endParaRPr lang="es-ES_tradnl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7694E1A0-7188-5A48-B1DE-16236277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81699D4E-366A-284C-87C5-7D6B3E83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690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8E303-07FF-DF4A-A712-DC32C78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420B34CE-DE21-8646-A584-8F40DEA7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pPr/>
              <a:t>22/04/2022</a:t>
            </a:fld>
            <a:endParaRPr lang="es-ES_tradnl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1C45E175-D407-464B-A27B-58F0CF56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E359D17A-BAA7-8447-903F-B4449087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9540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70D1E1C1-822D-0F4A-AE96-30A12220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pPr/>
              <a:t>22/04/2022</a:t>
            </a:fld>
            <a:endParaRPr lang="es-ES_tradnl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C06D4791-EEA0-B148-A077-5C9006F3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6413B50-4B9E-1440-97BE-DD6BC668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0446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58495-594E-1B4B-B9C9-7CA1344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98973-D151-A341-B352-4A83623C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105FCC3F-2FAC-CF4E-BADC-02DF71FB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5E3A7725-2012-9746-9D55-62BD8FF2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pPr/>
              <a:t>22/04/2022</a:t>
            </a:fld>
            <a:endParaRPr lang="es-ES_tradnl" dirty="0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D570BD13-BEFD-2F47-B516-5112AF46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7AC1379-00C5-CA4C-B11F-B8F9E009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0040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5946A-2B77-B549-9A47-653DFB5B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BFA3C9-E59D-4547-813B-A88BC2D3F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3F12B385-0D37-FD4E-9C7E-4EABFAB23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DD0227A4-5DDC-084B-B222-88B0C579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pPr/>
              <a:t>22/04/2022</a:t>
            </a:fld>
            <a:endParaRPr lang="es-ES_tradnl" dirty="0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47CF718B-9006-DD44-A933-46BC8853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8D4B2520-22E8-9447-97C6-E9BB2ADF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019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3B69EF2F-4B75-B345-8DB1-A4CA4421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C28B396-D529-414A-AE21-082E15F8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7FB1F8A-AFAA-D249-ABE5-A63F563E4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D85E-CBD0-8249-B218-EF896459116E}" type="datetimeFigureOut">
              <a:rPr lang="es-ES_tradnl" smtClean="0"/>
              <a:pPr/>
              <a:t>22/04/2022</a:t>
            </a:fld>
            <a:endParaRPr lang="es-ES_tradnl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27C2F5C-D8E0-F143-9E93-CD62CEC7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47755F7-101B-2147-A24D-AB0A6A591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E109-0620-E54E-82EE-E435FD462EA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18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ACE6BD5-F23A-BB47-9448-6A9C47302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5"/>
          <a:stretch/>
        </p:blipFill>
        <p:spPr>
          <a:xfrm>
            <a:off x="5789493" y="0"/>
            <a:ext cx="640250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3344FE-08DD-1946-8329-080DFE9E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CA7EDA4-2B2E-5F44-8299-7E83B2D5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5196168"/>
            <a:ext cx="3157568" cy="177613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86289" y="1024674"/>
            <a:ext cx="34830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  <a:latin typeface="Arial Black" panose="020B0A04020102020204" pitchFamily="34" charset="0"/>
              </a:rPr>
              <a:t>Análisis Pruebas Saber</a:t>
            </a:r>
          </a:p>
          <a:p>
            <a:pPr algn="ctr"/>
            <a:r>
              <a:rPr lang="es-CO" sz="1200" dirty="0">
                <a:solidFill>
                  <a:schemeClr val="bg1"/>
                </a:solidFill>
                <a:latin typeface="Arial Black" panose="020B0A04020102020204" pitchFamily="34" charset="0"/>
              </a:rPr>
              <a:t>Ruta Pares Etapa Realizar</a:t>
            </a:r>
          </a:p>
          <a:p>
            <a:pPr algn="ctr"/>
            <a:endParaRPr lang="es-CO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s-CO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CO" sz="1200" dirty="0">
                <a:solidFill>
                  <a:schemeClr val="bg1"/>
                </a:solidFill>
                <a:latin typeface="Arial Black" panose="020B0A04020102020204" pitchFamily="34" charset="0"/>
              </a:rPr>
              <a:t>ANA LEDIS SANDOVAL GUZMAN</a:t>
            </a:r>
          </a:p>
          <a:p>
            <a:pPr algn="ctr"/>
            <a:endParaRPr lang="es-CO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CO" sz="1200" dirty="0">
                <a:solidFill>
                  <a:schemeClr val="bg1"/>
                </a:solidFill>
                <a:latin typeface="Arial Black" panose="020B0A04020102020204" pitchFamily="34" charset="0"/>
              </a:rPr>
              <a:t>PAPT LOCALIDAD BOSA</a:t>
            </a:r>
          </a:p>
          <a:p>
            <a:pPr algn="ctr"/>
            <a:endParaRPr lang="es-CO" dirty="0">
              <a:solidFill>
                <a:schemeClr val="bg1"/>
              </a:solidFill>
            </a:endParaRPr>
          </a:p>
          <a:p>
            <a:pPr algn="ctr"/>
            <a:endParaRPr lang="es-CO" dirty="0">
              <a:solidFill>
                <a:schemeClr val="bg1"/>
              </a:solidFill>
            </a:endParaRPr>
          </a:p>
          <a:p>
            <a:pPr algn="ctr"/>
            <a:r>
              <a:rPr lang="es-CO" dirty="0">
                <a:solidFill>
                  <a:schemeClr val="bg1"/>
                </a:solidFill>
              </a:rPr>
              <a:t>01/04/2022</a:t>
            </a:r>
          </a:p>
        </p:txBody>
      </p:sp>
      <p:pic>
        <p:nvPicPr>
          <p:cNvPr id="15" name="Imagen 14" descr="Carlos Albán Holguín: un colegio totalmente reconstruido - YouTub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8" y="3429000"/>
            <a:ext cx="5972961" cy="33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4875108" y="6034682"/>
            <a:ext cx="1828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Bernardo Márquez </a:t>
            </a:r>
          </a:p>
          <a:p>
            <a:pPr algn="ctr"/>
            <a:r>
              <a:rPr lang="es-CO" sz="1600" b="1" dirty="0"/>
              <a:t>Rector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E9CE9F-2B44-4712-A4A4-C58B85AC7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7" y="235211"/>
            <a:ext cx="1738675" cy="208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7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53447F-87B6-4D1D-A79B-F8FD47C1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52" y="1492784"/>
            <a:ext cx="9583399" cy="4534180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pic>
        <p:nvPicPr>
          <p:cNvPr id="11" name="Gráfico 10" descr="Aspiración con relleno sólido">
            <a:extLst>
              <a:ext uri="{FF2B5EF4-FFF2-40B4-BE49-F238E27FC236}">
                <a16:creationId xmlns:a16="http://schemas.microsoft.com/office/drawing/2014/main" id="{3DC7928B-E15A-462A-B895-8C505A90E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3188" y="4252784"/>
            <a:ext cx="703277" cy="703277"/>
          </a:xfrm>
          <a:prstGeom prst="rect">
            <a:avLst/>
          </a:prstGeom>
        </p:spPr>
      </p:pic>
      <p:pic>
        <p:nvPicPr>
          <p:cNvPr id="12" name="Gráfico 11" descr="Aspiración con relleno sólido">
            <a:extLst>
              <a:ext uri="{FF2B5EF4-FFF2-40B4-BE49-F238E27FC236}">
                <a16:creationId xmlns:a16="http://schemas.microsoft.com/office/drawing/2014/main" id="{59440BED-6953-4DA1-A34D-845B6DF3C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6465" y="3549507"/>
            <a:ext cx="703277" cy="7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01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DF2270-BD2A-4833-B012-35EB05711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1197389"/>
            <a:ext cx="7224622" cy="4693286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713064" y="6149130"/>
            <a:ext cx="56493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</a:t>
            </a:r>
            <a:r>
              <a:rPr lang="es-MX" sz="800" b="1" i="0" dirty="0">
                <a:effectLst/>
                <a:latin typeface="Segoe UI" panose="020B0502040204020203" pitchFamily="34" charset="0"/>
              </a:rPr>
              <a:t>Sistema Multidimensional de Evaluación para la Calidad Educativa - Subsecretaría de Calidad y Pertinencia </a:t>
            </a:r>
            <a:endParaRPr lang="es-CO" sz="8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68E377-3DB8-4CDB-8831-C67BE2EDE6EC}"/>
              </a:ext>
            </a:extLst>
          </p:cNvPr>
          <p:cNvSpPr txBox="1"/>
          <p:nvPr/>
        </p:nvSpPr>
        <p:spPr>
          <a:xfrm>
            <a:off x="494951" y="1197388"/>
            <a:ext cx="313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Ciencias Naturales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pic>
        <p:nvPicPr>
          <p:cNvPr id="16" name="Gráfico 15" descr="Flecha derecha con relleno sólido">
            <a:extLst>
              <a:ext uri="{FF2B5EF4-FFF2-40B4-BE49-F238E27FC236}">
                <a16:creationId xmlns:a16="http://schemas.microsoft.com/office/drawing/2014/main" id="{63E01617-711D-42F8-A74B-8BA099D20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97418">
            <a:off x="7366883" y="1489651"/>
            <a:ext cx="2267648" cy="914400"/>
          </a:xfrm>
          <a:prstGeom prst="rect">
            <a:avLst/>
          </a:prstGeom>
        </p:spPr>
      </p:pic>
      <p:pic>
        <p:nvPicPr>
          <p:cNvPr id="23" name="Gráfico 22" descr="Flecha derecha con relleno sólido">
            <a:extLst>
              <a:ext uri="{FF2B5EF4-FFF2-40B4-BE49-F238E27FC236}">
                <a16:creationId xmlns:a16="http://schemas.microsoft.com/office/drawing/2014/main" id="{F76AECD0-209D-48CE-A200-364A24485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98792">
            <a:off x="7422206" y="2056538"/>
            <a:ext cx="2291552" cy="914400"/>
          </a:xfrm>
          <a:prstGeom prst="rect">
            <a:avLst/>
          </a:prstGeom>
        </p:spPr>
      </p:pic>
      <p:pic>
        <p:nvPicPr>
          <p:cNvPr id="24" name="Gráfico 23" descr="Flecha derecha con relleno sólido">
            <a:extLst>
              <a:ext uri="{FF2B5EF4-FFF2-40B4-BE49-F238E27FC236}">
                <a16:creationId xmlns:a16="http://schemas.microsoft.com/office/drawing/2014/main" id="{75B035A8-B997-4177-A6E0-805DCDD0D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55082">
            <a:off x="7387172" y="4608762"/>
            <a:ext cx="2127021" cy="914400"/>
          </a:xfrm>
          <a:prstGeom prst="rect">
            <a:avLst/>
          </a:prstGeom>
        </p:spPr>
      </p:pic>
      <p:pic>
        <p:nvPicPr>
          <p:cNvPr id="25" name="Gráfico 24" descr="Flecha derecha con relleno sólido">
            <a:extLst>
              <a:ext uri="{FF2B5EF4-FFF2-40B4-BE49-F238E27FC236}">
                <a16:creationId xmlns:a16="http://schemas.microsoft.com/office/drawing/2014/main" id="{9376B97A-1831-46D1-A435-332CD3960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9756" y="3509994"/>
            <a:ext cx="2101901" cy="91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4468E60-6D35-4249-8364-2C72D7727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261" y="5065962"/>
            <a:ext cx="1972142" cy="8737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D809635-9DC3-4CA4-938F-254A9FFD8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7153" y="3591247"/>
            <a:ext cx="1952625" cy="87373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63C83D2-035E-48D3-AD7B-530466504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6887" y="2395941"/>
            <a:ext cx="1912891" cy="79981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CC4DA14-5F57-49AC-86A6-EF131F7EF6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888" y="1331185"/>
            <a:ext cx="1942516" cy="8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9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D21A52-0340-4634-B6FF-842415270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10" y="1155804"/>
            <a:ext cx="9945493" cy="5054367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pic>
        <p:nvPicPr>
          <p:cNvPr id="29" name="Gráfico 28" descr="Aspiración con relleno sólido">
            <a:extLst>
              <a:ext uri="{FF2B5EF4-FFF2-40B4-BE49-F238E27FC236}">
                <a16:creationId xmlns:a16="http://schemas.microsoft.com/office/drawing/2014/main" id="{F7063169-D64E-4B03-B1BB-E2B9228BF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1753" y="3573276"/>
            <a:ext cx="703277" cy="7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5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DFC72F-2B92-4143-B812-7904EFCB4DA3}"/>
              </a:ext>
            </a:extLst>
          </p:cNvPr>
          <p:cNvSpPr txBox="1"/>
          <p:nvPr/>
        </p:nvSpPr>
        <p:spPr>
          <a:xfrm>
            <a:off x="1045452" y="1500391"/>
            <a:ext cx="228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Analicemos los niveles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B4F8FF-2603-4DAE-AB05-43A2B052B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696" y="2535604"/>
            <a:ext cx="6607554" cy="32444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4F92F7-D9AE-4027-B891-6D9182F56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4" y="2645399"/>
            <a:ext cx="1209675" cy="10191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E7DD46D-D01F-4097-AD11-CA78BBA1E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784" y="2595645"/>
            <a:ext cx="21050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0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DFC72F-2B92-4143-B812-7904EFCB4DA3}"/>
              </a:ext>
            </a:extLst>
          </p:cNvPr>
          <p:cNvSpPr txBox="1"/>
          <p:nvPr/>
        </p:nvSpPr>
        <p:spPr>
          <a:xfrm>
            <a:off x="1045452" y="1500391"/>
            <a:ext cx="228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Analicemos los niveles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6DA912-C9D3-4723-8E4D-2DE674DD2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370" y="2886839"/>
            <a:ext cx="7562850" cy="31051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AD020C3-6056-48CC-9F65-ECD5EE2E3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89" y="2477264"/>
            <a:ext cx="1000125" cy="8191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C59EAA2-776C-42A1-839F-6604C3677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233" y="2478290"/>
            <a:ext cx="20478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DFC72F-2B92-4143-B812-7904EFCB4DA3}"/>
              </a:ext>
            </a:extLst>
          </p:cNvPr>
          <p:cNvSpPr txBox="1"/>
          <p:nvPr/>
        </p:nvSpPr>
        <p:spPr>
          <a:xfrm>
            <a:off x="1045452" y="1500391"/>
            <a:ext cx="228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Analicemos los niveles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B90911-CF85-43A4-AB9E-5CFD2C6F0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47" y="2120962"/>
            <a:ext cx="1066800" cy="1000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D8C2B4-6F70-41B3-948C-17F20F2CA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847" y="2763080"/>
            <a:ext cx="1800225" cy="19526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BABECA-DD39-49D3-B1D9-9A632E46A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787" y="2645803"/>
            <a:ext cx="73342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31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197B0B-1AFF-4435-9BC2-7700972C0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47" y="1395050"/>
            <a:ext cx="5161591" cy="20131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5EF3AD-13EB-4841-A0C9-06FE5EBC7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34" y="2401624"/>
            <a:ext cx="72961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65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D2A297-821B-4DC0-A535-61CD550BC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92" y="1964398"/>
            <a:ext cx="9535396" cy="17400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F4BC96-F0EB-409F-A1DE-9701160DD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60" y="4097192"/>
            <a:ext cx="10091956" cy="13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78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47188E-6696-4E8C-B0B9-0ABD07795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2309617"/>
            <a:ext cx="9831897" cy="27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33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F4618B-6410-4DCA-9C22-B39185AD9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22" y="2003621"/>
            <a:ext cx="7533620" cy="457912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D220A12-4E6D-4A5D-A151-DD35DDEF3150}"/>
              </a:ext>
            </a:extLst>
          </p:cNvPr>
          <p:cNvSpPr txBox="1"/>
          <p:nvPr/>
        </p:nvSpPr>
        <p:spPr>
          <a:xfrm>
            <a:off x="667784" y="1335138"/>
            <a:ext cx="10407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Estructura de componentes y competencias en cada una de las pruebas que conforman el área de Ciencias Naturales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90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adroTexto 63">
            <a:extLst>
              <a:ext uri="{FF2B5EF4-FFF2-40B4-BE49-F238E27FC236}">
                <a16:creationId xmlns:a16="http://schemas.microsoft.com/office/drawing/2014/main" id="{DEC06BCF-6D1C-42DA-BC26-DCBE8DA55CF8}"/>
              </a:ext>
            </a:extLst>
          </p:cNvPr>
          <p:cNvSpPr txBox="1"/>
          <p:nvPr/>
        </p:nvSpPr>
        <p:spPr>
          <a:xfrm>
            <a:off x="1426130" y="1325325"/>
            <a:ext cx="1050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Objetivo: </a:t>
            </a:r>
            <a:r>
              <a:rPr lang="es-ES_tradnl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Analizar los resultados del colegio en las pruebas Saber durante los últimos 3 años</a:t>
            </a:r>
            <a:endParaRPr lang="es-ES_tradnl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9320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FACA186-19B5-44A7-A7D4-B432EB519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1786856"/>
            <a:ext cx="9018720" cy="409197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713064" y="6149130"/>
            <a:ext cx="56493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</a:t>
            </a:r>
            <a:r>
              <a:rPr lang="es-MX" sz="800" b="1" i="0" dirty="0">
                <a:effectLst/>
                <a:latin typeface="Segoe UI" panose="020B0502040204020203" pitchFamily="34" charset="0"/>
              </a:rPr>
              <a:t>Sistema Multidimensional de Evaluación para la Calidad Educativa - Subsecretaría de Calidad y Pertinencia </a:t>
            </a:r>
            <a:endParaRPr lang="es-CO" sz="800" b="1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E6606DA-B27A-4835-AF07-B8D4ADED1AD3}"/>
              </a:ext>
            </a:extLst>
          </p:cNvPr>
          <p:cNvSpPr txBox="1"/>
          <p:nvPr/>
        </p:nvSpPr>
        <p:spPr>
          <a:xfrm>
            <a:off x="9731784" y="2472355"/>
            <a:ext cx="18045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Los resultados evidencian </a:t>
            </a:r>
          </a:p>
          <a:p>
            <a:r>
              <a:rPr lang="es-CO" sz="1400" dirty="0"/>
              <a:t>Que la IED durante el periodo</a:t>
            </a:r>
          </a:p>
          <a:p>
            <a:r>
              <a:rPr lang="es-CO" sz="1400" dirty="0"/>
              <a:t>De tiempo 2014 a 2021 ha </a:t>
            </a:r>
          </a:p>
          <a:p>
            <a:r>
              <a:rPr lang="es-CO" sz="1400" dirty="0"/>
              <a:t>Obtenido promedios que se </a:t>
            </a:r>
          </a:p>
          <a:p>
            <a:r>
              <a:rPr lang="es-CO" sz="1400" dirty="0"/>
              <a:t>Ubican por debajo de lo local</a:t>
            </a:r>
          </a:p>
          <a:p>
            <a:r>
              <a:rPr lang="es-CO" sz="1400" dirty="0"/>
              <a:t>Y Distrital</a:t>
            </a:r>
          </a:p>
        </p:txBody>
      </p:sp>
    </p:spTree>
    <p:extLst>
      <p:ext uri="{BB962C8B-B14F-4D97-AF65-F5344CB8AC3E}">
        <p14:creationId xmlns:p14="http://schemas.microsoft.com/office/powerpoint/2010/main" val="235620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220A12-4E6D-4A5D-A151-DD35DDEF3150}"/>
              </a:ext>
            </a:extLst>
          </p:cNvPr>
          <p:cNvSpPr txBox="1"/>
          <p:nvPr/>
        </p:nvSpPr>
        <p:spPr>
          <a:xfrm>
            <a:off x="667784" y="1335138"/>
            <a:ext cx="10407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Ejemplos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3D76F3-FD0D-4440-B6EB-A989B49A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10" y="1750430"/>
            <a:ext cx="8297333" cy="47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44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220A12-4E6D-4A5D-A151-DD35DDEF3150}"/>
              </a:ext>
            </a:extLst>
          </p:cNvPr>
          <p:cNvSpPr txBox="1"/>
          <p:nvPr/>
        </p:nvSpPr>
        <p:spPr>
          <a:xfrm>
            <a:off x="667784" y="1335138"/>
            <a:ext cx="10407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Ejemplos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9EF265-EA64-43D6-A9F9-D7EDDB585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98" y="1548537"/>
            <a:ext cx="8716615" cy="46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42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220A12-4E6D-4A5D-A151-DD35DDEF3150}"/>
              </a:ext>
            </a:extLst>
          </p:cNvPr>
          <p:cNvSpPr txBox="1"/>
          <p:nvPr/>
        </p:nvSpPr>
        <p:spPr>
          <a:xfrm>
            <a:off x="667784" y="1335138"/>
            <a:ext cx="10407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Ejemplos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DC82C6-D37F-4F0F-AD78-1DC8B9819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227" y="1628969"/>
            <a:ext cx="7318773" cy="45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96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009D82-19F2-5049-A5F5-642778F3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0" y="5384212"/>
            <a:ext cx="5111750" cy="8641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85398D-84D8-2840-B016-A28B29ED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DEBC49-6FA3-4F78-9E27-3003EFC21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50" y="1426040"/>
            <a:ext cx="7530446" cy="4438650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713064" y="6149130"/>
            <a:ext cx="56493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</a:t>
            </a:r>
            <a:r>
              <a:rPr lang="es-MX" sz="800" b="1" i="0" dirty="0">
                <a:effectLst/>
                <a:latin typeface="Segoe UI" panose="020B0502040204020203" pitchFamily="34" charset="0"/>
              </a:rPr>
              <a:t>Sistema Multidimensional de Evaluación para la Calidad Educativa - Subsecretaría de Calidad y Pertinencia </a:t>
            </a:r>
            <a:endParaRPr lang="es-CO" sz="8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68E377-3DB8-4CDB-8831-C67BE2EDE6EC}"/>
              </a:ext>
            </a:extLst>
          </p:cNvPr>
          <p:cNvSpPr txBox="1"/>
          <p:nvPr/>
        </p:nvSpPr>
        <p:spPr>
          <a:xfrm>
            <a:off x="654341" y="1164430"/>
            <a:ext cx="192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Lectura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2219C9-4478-41FF-995B-9609A0E43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411" y="1137829"/>
            <a:ext cx="1325538" cy="10007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D6F44D-8286-4E23-9373-A9F765865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038" y="2688174"/>
            <a:ext cx="1325538" cy="8733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54B0A7-D718-4092-B057-ED76B0B3D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038" y="4114948"/>
            <a:ext cx="1344030" cy="8000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91D24DB-21B7-4340-9717-DF85B331F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0578" y="5443315"/>
            <a:ext cx="1221272" cy="842749"/>
          </a:xfrm>
          <a:prstGeom prst="rect">
            <a:avLst/>
          </a:prstGeom>
        </p:spPr>
      </p:pic>
      <p:pic>
        <p:nvPicPr>
          <p:cNvPr id="16" name="Gráfico 15" descr="Flecha derecha con relleno sólido">
            <a:extLst>
              <a:ext uri="{FF2B5EF4-FFF2-40B4-BE49-F238E27FC236}">
                <a16:creationId xmlns:a16="http://schemas.microsoft.com/office/drawing/2014/main" id="{63E01617-711D-42F8-A74B-8BA099D203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997418">
            <a:off x="7949847" y="1583660"/>
            <a:ext cx="2026527" cy="914400"/>
          </a:xfrm>
          <a:prstGeom prst="rect">
            <a:avLst/>
          </a:prstGeom>
        </p:spPr>
      </p:pic>
      <p:pic>
        <p:nvPicPr>
          <p:cNvPr id="23" name="Gráfico 22" descr="Flecha derecha con relleno sólido">
            <a:extLst>
              <a:ext uri="{FF2B5EF4-FFF2-40B4-BE49-F238E27FC236}">
                <a16:creationId xmlns:a16="http://schemas.microsoft.com/office/drawing/2014/main" id="{F76AECD0-209D-48CE-A200-364A24485E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9883" y="2595884"/>
            <a:ext cx="2154935" cy="914400"/>
          </a:xfrm>
          <a:prstGeom prst="rect">
            <a:avLst/>
          </a:prstGeom>
        </p:spPr>
      </p:pic>
      <p:pic>
        <p:nvPicPr>
          <p:cNvPr id="24" name="Gráfico 23" descr="Flecha derecha con relleno sólido">
            <a:extLst>
              <a:ext uri="{FF2B5EF4-FFF2-40B4-BE49-F238E27FC236}">
                <a16:creationId xmlns:a16="http://schemas.microsoft.com/office/drawing/2014/main" id="{75B035A8-B997-4177-A6E0-805DCDD0DA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30573">
            <a:off x="7845863" y="5029887"/>
            <a:ext cx="2127021" cy="914400"/>
          </a:xfrm>
          <a:prstGeom prst="rect">
            <a:avLst/>
          </a:prstGeom>
        </p:spPr>
      </p:pic>
      <p:pic>
        <p:nvPicPr>
          <p:cNvPr id="25" name="Gráfico 24" descr="Flecha derecha con relleno sólido">
            <a:extLst>
              <a:ext uri="{FF2B5EF4-FFF2-40B4-BE49-F238E27FC236}">
                <a16:creationId xmlns:a16="http://schemas.microsoft.com/office/drawing/2014/main" id="{9376B97A-1831-46D1-A435-332CD3960B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9883" y="3973891"/>
            <a:ext cx="21019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D6F64AB7-B90E-4EB1-AF43-F965A3E8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41" y="1246534"/>
            <a:ext cx="10316972" cy="5170350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771787" y="6475021"/>
            <a:ext cx="8194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</a:t>
            </a:r>
            <a:r>
              <a:rPr lang="es-MX" sz="800" b="1" dirty="0">
                <a:latin typeface="Segoe UI" panose="020B0502040204020203" pitchFamily="34" charset="0"/>
              </a:rPr>
              <a:t>ICFES</a:t>
            </a:r>
            <a:r>
              <a:rPr lang="es-MX" sz="800" b="1" i="0" dirty="0">
                <a:effectLst/>
                <a:latin typeface="Segoe UI" panose="020B0502040204020203" pitchFamily="34" charset="0"/>
              </a:rPr>
              <a:t> </a:t>
            </a:r>
            <a:endParaRPr lang="es-CO" sz="800" b="1" dirty="0"/>
          </a:p>
        </p:txBody>
      </p:sp>
      <p:pic>
        <p:nvPicPr>
          <p:cNvPr id="22" name="Gráfico 21" descr="Aspiración con relleno sólido">
            <a:extLst>
              <a:ext uri="{FF2B5EF4-FFF2-40B4-BE49-F238E27FC236}">
                <a16:creationId xmlns:a16="http://schemas.microsoft.com/office/drawing/2014/main" id="{C1EF8368-957B-4A3A-8108-12D908CED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2004" y="2972191"/>
            <a:ext cx="703277" cy="703277"/>
          </a:xfrm>
          <a:prstGeom prst="rect">
            <a:avLst/>
          </a:prstGeom>
        </p:spPr>
      </p:pic>
      <p:pic>
        <p:nvPicPr>
          <p:cNvPr id="32" name="Gráfico 31" descr="Aspiración con relleno sólido">
            <a:extLst>
              <a:ext uri="{FF2B5EF4-FFF2-40B4-BE49-F238E27FC236}">
                <a16:creationId xmlns:a16="http://schemas.microsoft.com/office/drawing/2014/main" id="{0F551504-4CD7-4600-B383-2FBB47B0D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0158" y="3703430"/>
            <a:ext cx="770389" cy="7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99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F6ECE3-170B-4821-B57F-B97AAEDD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73" y="1632267"/>
            <a:ext cx="7056269" cy="4200525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713064" y="6149130"/>
            <a:ext cx="56493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</a:t>
            </a:r>
            <a:r>
              <a:rPr lang="es-MX" sz="800" b="1" i="0" dirty="0">
                <a:effectLst/>
                <a:latin typeface="Segoe UI" panose="020B0502040204020203" pitchFamily="34" charset="0"/>
              </a:rPr>
              <a:t>Sistema Multidimensional de Evaluación para la Calidad Educativa - Subsecretaría de Calidad y Pertinencia </a:t>
            </a:r>
            <a:endParaRPr lang="es-CO" sz="8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68E377-3DB8-4CDB-8831-C67BE2EDE6EC}"/>
              </a:ext>
            </a:extLst>
          </p:cNvPr>
          <p:cNvSpPr txBox="1"/>
          <p:nvPr/>
        </p:nvSpPr>
        <p:spPr>
          <a:xfrm>
            <a:off x="494951" y="1197388"/>
            <a:ext cx="229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Matemáticas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pic>
        <p:nvPicPr>
          <p:cNvPr id="16" name="Gráfico 15" descr="Flecha derecha con relleno sólido">
            <a:extLst>
              <a:ext uri="{FF2B5EF4-FFF2-40B4-BE49-F238E27FC236}">
                <a16:creationId xmlns:a16="http://schemas.microsoft.com/office/drawing/2014/main" id="{63E01617-711D-42F8-A74B-8BA099D20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97418">
            <a:off x="7777944" y="1626048"/>
            <a:ext cx="2267648" cy="914400"/>
          </a:xfrm>
          <a:prstGeom prst="rect">
            <a:avLst/>
          </a:prstGeom>
        </p:spPr>
      </p:pic>
      <p:pic>
        <p:nvPicPr>
          <p:cNvPr id="23" name="Gráfico 22" descr="Flecha derecha con relleno sólido">
            <a:extLst>
              <a:ext uri="{FF2B5EF4-FFF2-40B4-BE49-F238E27FC236}">
                <a16:creationId xmlns:a16="http://schemas.microsoft.com/office/drawing/2014/main" id="{F76AECD0-209D-48CE-A200-364A24485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1170" y="2553743"/>
            <a:ext cx="2154935" cy="914400"/>
          </a:xfrm>
          <a:prstGeom prst="rect">
            <a:avLst/>
          </a:prstGeom>
        </p:spPr>
      </p:pic>
      <p:pic>
        <p:nvPicPr>
          <p:cNvPr id="24" name="Gráfico 23" descr="Flecha derecha con relleno sólido">
            <a:extLst>
              <a:ext uri="{FF2B5EF4-FFF2-40B4-BE49-F238E27FC236}">
                <a16:creationId xmlns:a16="http://schemas.microsoft.com/office/drawing/2014/main" id="{75B035A8-B997-4177-A6E0-805DCDD0D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44243">
            <a:off x="7808809" y="5135377"/>
            <a:ext cx="2127021" cy="914400"/>
          </a:xfrm>
          <a:prstGeom prst="rect">
            <a:avLst/>
          </a:prstGeom>
        </p:spPr>
      </p:pic>
      <p:pic>
        <p:nvPicPr>
          <p:cNvPr id="25" name="Gráfico 24" descr="Flecha derecha con relleno sólido">
            <a:extLst>
              <a:ext uri="{FF2B5EF4-FFF2-40B4-BE49-F238E27FC236}">
                <a16:creationId xmlns:a16="http://schemas.microsoft.com/office/drawing/2014/main" id="{9376B97A-1831-46D1-A435-332CD3960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686" y="3807535"/>
            <a:ext cx="2101901" cy="914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00C6205-2ABA-4F20-A09A-AEB0AC22C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2228" y="5490948"/>
            <a:ext cx="1344135" cy="8409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12F29B6-2259-48ED-A028-86EAE046D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227" y="3916934"/>
            <a:ext cx="1344136" cy="84094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5E05792-895C-4DCD-B8A4-F9F4163CD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0952" y="2484697"/>
            <a:ext cx="1324006" cy="72887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F307386-45A5-44AC-A6F0-DD39E7C68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6487" y="1225922"/>
            <a:ext cx="1406816" cy="8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8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B6CE8B8-D0E4-4615-BFFD-362BE9E8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30" y="1246534"/>
            <a:ext cx="10030185" cy="5118040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pic>
        <p:nvPicPr>
          <p:cNvPr id="29" name="Gráfico 28" descr="Aspiración con relleno sólido">
            <a:extLst>
              <a:ext uri="{FF2B5EF4-FFF2-40B4-BE49-F238E27FC236}">
                <a16:creationId xmlns:a16="http://schemas.microsoft.com/office/drawing/2014/main" id="{F7063169-D64E-4B03-B1BB-E2B9228BF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1812" y="3805554"/>
            <a:ext cx="703277" cy="703277"/>
          </a:xfrm>
          <a:prstGeom prst="rect">
            <a:avLst/>
          </a:prstGeom>
        </p:spPr>
      </p:pic>
      <p:pic>
        <p:nvPicPr>
          <p:cNvPr id="30" name="Gráfico 29" descr="Aspiración con relleno sólido">
            <a:extLst>
              <a:ext uri="{FF2B5EF4-FFF2-40B4-BE49-F238E27FC236}">
                <a16:creationId xmlns:a16="http://schemas.microsoft.com/office/drawing/2014/main" id="{A9DBEF0B-0013-477D-9479-48620A204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2656" y="2776837"/>
            <a:ext cx="703277" cy="7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6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293569-79FE-41ED-8AB1-61D3DCDC3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96" y="1670812"/>
            <a:ext cx="6777739" cy="4143375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713064" y="6149130"/>
            <a:ext cx="56493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</a:t>
            </a:r>
            <a:r>
              <a:rPr lang="es-MX" sz="800" b="1" i="0" dirty="0">
                <a:effectLst/>
                <a:latin typeface="Segoe UI" panose="020B0502040204020203" pitchFamily="34" charset="0"/>
              </a:rPr>
              <a:t>Sistema Multidimensional de Evaluación para la Calidad Educativa - Subsecretaría de Calidad y Pertinencia </a:t>
            </a:r>
            <a:endParaRPr lang="es-CO" sz="8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68E377-3DB8-4CDB-8831-C67BE2EDE6EC}"/>
              </a:ext>
            </a:extLst>
          </p:cNvPr>
          <p:cNvSpPr txBox="1"/>
          <p:nvPr/>
        </p:nvSpPr>
        <p:spPr>
          <a:xfrm>
            <a:off x="494951" y="1197388"/>
            <a:ext cx="313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Ciencias Sociales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pic>
        <p:nvPicPr>
          <p:cNvPr id="16" name="Gráfico 15" descr="Flecha derecha con relleno sólido">
            <a:extLst>
              <a:ext uri="{FF2B5EF4-FFF2-40B4-BE49-F238E27FC236}">
                <a16:creationId xmlns:a16="http://schemas.microsoft.com/office/drawing/2014/main" id="{63E01617-711D-42F8-A74B-8BA099D20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97418">
            <a:off x="7083822" y="1661620"/>
            <a:ext cx="2160257" cy="914400"/>
          </a:xfrm>
          <a:prstGeom prst="rect">
            <a:avLst/>
          </a:prstGeom>
        </p:spPr>
      </p:pic>
      <p:pic>
        <p:nvPicPr>
          <p:cNvPr id="23" name="Gráfico 22" descr="Flecha derecha con relleno sólido">
            <a:extLst>
              <a:ext uri="{FF2B5EF4-FFF2-40B4-BE49-F238E27FC236}">
                <a16:creationId xmlns:a16="http://schemas.microsoft.com/office/drawing/2014/main" id="{F76AECD0-209D-48CE-A200-364A24485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4242" y="2271107"/>
            <a:ext cx="2119009" cy="914400"/>
          </a:xfrm>
          <a:prstGeom prst="rect">
            <a:avLst/>
          </a:prstGeom>
        </p:spPr>
      </p:pic>
      <p:pic>
        <p:nvPicPr>
          <p:cNvPr id="24" name="Gráfico 23" descr="Flecha derecha con relleno sólido">
            <a:extLst>
              <a:ext uri="{FF2B5EF4-FFF2-40B4-BE49-F238E27FC236}">
                <a16:creationId xmlns:a16="http://schemas.microsoft.com/office/drawing/2014/main" id="{75B035A8-B997-4177-A6E0-805DCDD0D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2616" y="4220988"/>
            <a:ext cx="2127021" cy="1137437"/>
          </a:xfrm>
          <a:prstGeom prst="rect">
            <a:avLst/>
          </a:prstGeom>
        </p:spPr>
      </p:pic>
      <p:pic>
        <p:nvPicPr>
          <p:cNvPr id="25" name="Gráfico 24" descr="Flecha derecha con relleno sólido">
            <a:extLst>
              <a:ext uri="{FF2B5EF4-FFF2-40B4-BE49-F238E27FC236}">
                <a16:creationId xmlns:a16="http://schemas.microsoft.com/office/drawing/2014/main" id="{9376B97A-1831-46D1-A435-332CD3960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2616" y="3346152"/>
            <a:ext cx="2291552" cy="914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521E8B-5BB0-4DD7-8E0A-E2479CD3E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611" y="4681254"/>
            <a:ext cx="1866900" cy="7638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DAD355-D66C-49F4-BD76-70E77E6ED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449" y="3496670"/>
            <a:ext cx="1866900" cy="7638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9880660-0826-4374-B035-64C115A72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4449" y="2378274"/>
            <a:ext cx="1885165" cy="74243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38C0E4F-6D65-492D-91EE-7470A0521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4449" y="1393737"/>
            <a:ext cx="1863062" cy="74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9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7FBC27-4FB3-4825-9D79-56AE20B1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86" y="1441680"/>
            <a:ext cx="9542901" cy="4782870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290117" y="6367299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ICFES</a:t>
            </a:r>
          </a:p>
        </p:txBody>
      </p:sp>
      <p:pic>
        <p:nvPicPr>
          <p:cNvPr id="29" name="Gráfico 28" descr="Aspiración con relleno sólido">
            <a:extLst>
              <a:ext uri="{FF2B5EF4-FFF2-40B4-BE49-F238E27FC236}">
                <a16:creationId xmlns:a16="http://schemas.microsoft.com/office/drawing/2014/main" id="{F7063169-D64E-4B03-B1BB-E2B9228BF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6704" y="3573276"/>
            <a:ext cx="703277" cy="703277"/>
          </a:xfrm>
          <a:prstGeom prst="rect">
            <a:avLst/>
          </a:prstGeom>
        </p:spPr>
      </p:pic>
      <p:pic>
        <p:nvPicPr>
          <p:cNvPr id="11" name="Gráfico 10" descr="Aspiración con relleno sólido">
            <a:extLst>
              <a:ext uri="{FF2B5EF4-FFF2-40B4-BE49-F238E27FC236}">
                <a16:creationId xmlns:a16="http://schemas.microsoft.com/office/drawing/2014/main" id="{3DC7928B-E15A-462A-B895-8C505A90E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3188" y="4378619"/>
            <a:ext cx="703277" cy="7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1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8DF3C3-A86B-4E15-BB0B-043A68A99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81" y="1590121"/>
            <a:ext cx="6628034" cy="4166276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6910093-068E-4896-AE5F-DC9B2B40E45A}"/>
              </a:ext>
            </a:extLst>
          </p:cNvPr>
          <p:cNvSpPr txBox="1"/>
          <p:nvPr/>
        </p:nvSpPr>
        <p:spPr>
          <a:xfrm>
            <a:off x="494951" y="42644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Acompañamiento Pedagógico Territorial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062D1A2-F5DB-42B1-B835-5D98174FFF4E}"/>
              </a:ext>
            </a:extLst>
          </p:cNvPr>
          <p:cNvCxnSpPr>
            <a:cxnSpLocks/>
          </p:cNvCxnSpPr>
          <p:nvPr/>
        </p:nvCxnSpPr>
        <p:spPr>
          <a:xfrm>
            <a:off x="863600" y="526106"/>
            <a:ext cx="1067276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2CC1A15-F1AB-44D0-AE35-34FCA13DE199}"/>
              </a:ext>
            </a:extLst>
          </p:cNvPr>
          <p:cNvSpPr txBox="1"/>
          <p:nvPr/>
        </p:nvSpPr>
        <p:spPr>
          <a:xfrm>
            <a:off x="563461" y="382979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0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Ruta Pares Etapa Realizar</a:t>
            </a:r>
            <a:endParaRPr lang="es-ES_tradnl" sz="2000" b="1" dirty="0">
              <a:solidFill>
                <a:srgbClr val="FF0000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E6B70D6-9157-4BFC-A47B-45DC0DC7A55C}"/>
              </a:ext>
            </a:extLst>
          </p:cNvPr>
          <p:cNvSpPr txBox="1"/>
          <p:nvPr/>
        </p:nvSpPr>
        <p:spPr>
          <a:xfrm>
            <a:off x="713064" y="775712"/>
            <a:ext cx="1040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</a:t>
            </a:r>
            <a:r>
              <a:rPr lang="es-CO" sz="2800" b="1" dirty="0">
                <a:latin typeface="Abadi MT Condensed Extra Bold" panose="020B0306030101010103" pitchFamily="34" charset="77"/>
              </a:rPr>
              <a:t>Análisis pruebas saber  Carlos Albán Holguín IED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6851CA-6BCD-463F-867D-36ED6BCA845D}"/>
              </a:ext>
            </a:extLst>
          </p:cNvPr>
          <p:cNvSpPr txBox="1"/>
          <p:nvPr/>
        </p:nvSpPr>
        <p:spPr>
          <a:xfrm>
            <a:off x="713064" y="6149130"/>
            <a:ext cx="56493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b="1" dirty="0"/>
              <a:t>Fuente: </a:t>
            </a:r>
            <a:r>
              <a:rPr lang="es-MX" sz="800" b="1" i="0" dirty="0">
                <a:effectLst/>
                <a:latin typeface="Segoe UI" panose="020B0502040204020203" pitchFamily="34" charset="0"/>
              </a:rPr>
              <a:t>Sistema Multidimensional de Evaluación para la Calidad Educativa - Subsecretaría de Calidad y Pertinencia </a:t>
            </a:r>
            <a:endParaRPr lang="es-CO" sz="8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68E377-3DB8-4CDB-8831-C67BE2EDE6EC}"/>
              </a:ext>
            </a:extLst>
          </p:cNvPr>
          <p:cNvSpPr txBox="1"/>
          <p:nvPr/>
        </p:nvSpPr>
        <p:spPr>
          <a:xfrm>
            <a:off x="494951" y="1197388"/>
            <a:ext cx="313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latin typeface="Abadi MT Condensed Extra Bold" panose="020B0306030101010103" pitchFamily="34" charset="77"/>
              </a:rPr>
              <a:t> Inglés</a:t>
            </a:r>
            <a:endParaRPr lang="es-ES_tradnl" sz="2800" b="1" dirty="0">
              <a:latin typeface="Abadi MT Condensed Extra Bold" panose="020B0306030101010103" pitchFamily="34" charset="77"/>
            </a:endParaRPr>
          </a:p>
        </p:txBody>
      </p:sp>
      <p:pic>
        <p:nvPicPr>
          <p:cNvPr id="16" name="Gráfico 15" descr="Flecha derecha con relleno sólido">
            <a:extLst>
              <a:ext uri="{FF2B5EF4-FFF2-40B4-BE49-F238E27FC236}">
                <a16:creationId xmlns:a16="http://schemas.microsoft.com/office/drawing/2014/main" id="{63E01617-711D-42F8-A74B-8BA099D20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997418">
            <a:off x="7125997" y="1614498"/>
            <a:ext cx="2160257" cy="914400"/>
          </a:xfrm>
          <a:prstGeom prst="rect">
            <a:avLst/>
          </a:prstGeom>
        </p:spPr>
      </p:pic>
      <p:pic>
        <p:nvPicPr>
          <p:cNvPr id="23" name="Gráfico 22" descr="Flecha derecha con relleno sólido">
            <a:extLst>
              <a:ext uri="{FF2B5EF4-FFF2-40B4-BE49-F238E27FC236}">
                <a16:creationId xmlns:a16="http://schemas.microsoft.com/office/drawing/2014/main" id="{F76AECD0-209D-48CE-A200-364A24485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2616" y="2061507"/>
            <a:ext cx="2119009" cy="914400"/>
          </a:xfrm>
          <a:prstGeom prst="rect">
            <a:avLst/>
          </a:prstGeom>
        </p:spPr>
      </p:pic>
      <p:pic>
        <p:nvPicPr>
          <p:cNvPr id="24" name="Gráfico 23" descr="Flecha derecha con relleno sólido">
            <a:extLst>
              <a:ext uri="{FF2B5EF4-FFF2-40B4-BE49-F238E27FC236}">
                <a16:creationId xmlns:a16="http://schemas.microsoft.com/office/drawing/2014/main" id="{75B035A8-B997-4177-A6E0-805DCDD0D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676" y="4233023"/>
            <a:ext cx="2127021" cy="1137437"/>
          </a:xfrm>
          <a:prstGeom prst="rect">
            <a:avLst/>
          </a:prstGeom>
        </p:spPr>
      </p:pic>
      <p:pic>
        <p:nvPicPr>
          <p:cNvPr id="25" name="Gráfico 24" descr="Flecha derecha con relleno sólido">
            <a:extLst>
              <a:ext uri="{FF2B5EF4-FFF2-40B4-BE49-F238E27FC236}">
                <a16:creationId xmlns:a16="http://schemas.microsoft.com/office/drawing/2014/main" id="{9376B97A-1831-46D1-A435-332CD3960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9676" y="2890662"/>
            <a:ext cx="2291552" cy="91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4F0DC4-B9A3-4E40-9643-FAC6EDFBE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228" y="4530055"/>
            <a:ext cx="1838325" cy="7294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5E94936-D386-49C3-AD38-7B192E459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4956" y="3205701"/>
            <a:ext cx="1895475" cy="73708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A8A5ADF-D7F0-409E-8BF1-07134C7429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9232" y="2260087"/>
            <a:ext cx="1847471" cy="65513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9C79846-B36B-4C2D-BDD3-42CB22BAB8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3615" y="1508627"/>
            <a:ext cx="1843088" cy="5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2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4591</TotalTime>
  <Words>601</Words>
  <Application>Microsoft Office PowerPoint</Application>
  <PresentationFormat>Panorámica</PresentationFormat>
  <Paragraphs>115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Abadi MT Condensed Extra Bold</vt:lpstr>
      <vt:lpstr>Arial</vt:lpstr>
      <vt:lpstr>Arial Black</vt:lpstr>
      <vt:lpstr>Calibri</vt:lpstr>
      <vt:lpstr>Calibri Light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VALERO AHUMADA PEDRAZA</dc:creator>
  <cp:lastModifiedBy>ANA LEDIS SANDOVAL GUZMAN</cp:lastModifiedBy>
  <cp:revision>364</cp:revision>
  <dcterms:created xsi:type="dcterms:W3CDTF">2018-06-26T15:32:54Z</dcterms:created>
  <dcterms:modified xsi:type="dcterms:W3CDTF">2022-04-22T09:33:35Z</dcterms:modified>
</cp:coreProperties>
</file>